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6"/>
  </p:notesMasterIdLst>
  <p:handoutMasterIdLst>
    <p:handoutMasterId r:id="rId57"/>
  </p:handoutMasterIdLst>
  <p:sldIdLst>
    <p:sldId id="442" r:id="rId2"/>
    <p:sldId id="477" r:id="rId3"/>
    <p:sldId id="476" r:id="rId4"/>
    <p:sldId id="481" r:id="rId5"/>
    <p:sldId id="480" r:id="rId6"/>
    <p:sldId id="482" r:id="rId7"/>
    <p:sldId id="478" r:id="rId8"/>
    <p:sldId id="483" r:id="rId9"/>
    <p:sldId id="484" r:id="rId10"/>
    <p:sldId id="485" r:id="rId11"/>
    <p:sldId id="486" r:id="rId12"/>
    <p:sldId id="487" r:id="rId13"/>
    <p:sldId id="488" r:id="rId14"/>
    <p:sldId id="489" r:id="rId15"/>
    <p:sldId id="490" r:id="rId16"/>
    <p:sldId id="491" r:id="rId17"/>
    <p:sldId id="493" r:id="rId18"/>
    <p:sldId id="494" r:id="rId19"/>
    <p:sldId id="495" r:id="rId20"/>
    <p:sldId id="496" r:id="rId21"/>
    <p:sldId id="497" r:id="rId22"/>
    <p:sldId id="498" r:id="rId23"/>
    <p:sldId id="499" r:id="rId24"/>
    <p:sldId id="500" r:id="rId25"/>
    <p:sldId id="501" r:id="rId26"/>
    <p:sldId id="502" r:id="rId27"/>
    <p:sldId id="503" r:id="rId28"/>
    <p:sldId id="504" r:id="rId29"/>
    <p:sldId id="506" r:id="rId30"/>
    <p:sldId id="507" r:id="rId31"/>
    <p:sldId id="508" r:id="rId32"/>
    <p:sldId id="509" r:id="rId33"/>
    <p:sldId id="510" r:id="rId34"/>
    <p:sldId id="511" r:id="rId35"/>
    <p:sldId id="512" r:id="rId36"/>
    <p:sldId id="513" r:id="rId37"/>
    <p:sldId id="514" r:id="rId38"/>
    <p:sldId id="515" r:id="rId39"/>
    <p:sldId id="516" r:id="rId40"/>
    <p:sldId id="517" r:id="rId41"/>
    <p:sldId id="518" r:id="rId42"/>
    <p:sldId id="521" r:id="rId43"/>
    <p:sldId id="519" r:id="rId44"/>
    <p:sldId id="520" r:id="rId45"/>
    <p:sldId id="522" r:id="rId46"/>
    <p:sldId id="523" r:id="rId47"/>
    <p:sldId id="475" r:id="rId48"/>
    <p:sldId id="525" r:id="rId49"/>
    <p:sldId id="528" r:id="rId50"/>
    <p:sldId id="529" r:id="rId51"/>
    <p:sldId id="531" r:id="rId52"/>
    <p:sldId id="530" r:id="rId53"/>
    <p:sldId id="526" r:id="rId54"/>
    <p:sldId id="532" r:id="rId5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p:scale>
          <a:sx n="69" d="100"/>
          <a:sy n="69" d="100"/>
        </p:scale>
        <p:origin x="-2844" y="-10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0820134-212E-4F16-85C3-26CE158624AB}" type="datetimeFigureOut">
              <a:rPr lang="tr-TR"/>
              <a:pPr>
                <a:defRPr/>
              </a:pPr>
              <a:t>2018-11-29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BDB24F5-154F-4532-A721-0D3C97D3BE32}" type="slidenum">
              <a:rPr lang="tr-TR"/>
              <a:pPr>
                <a:defRPr/>
              </a:pPr>
              <a:t>‹#›</a:t>
            </a:fld>
            <a:endParaRPr lang="tr-TR"/>
          </a:p>
        </p:txBody>
      </p:sp>
    </p:spTree>
    <p:extLst>
      <p:ext uri="{BB962C8B-B14F-4D97-AF65-F5344CB8AC3E}">
        <p14:creationId xmlns:p14="http://schemas.microsoft.com/office/powerpoint/2010/main" val="3143584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7F4A538-ACB8-4636-AD1B-4AF6D973D49D}" type="datetimeFigureOut">
              <a:rPr lang="tr-TR"/>
              <a:pPr>
                <a:defRPr/>
              </a:pPr>
              <a:t>2018-11-29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5E11F6F-1B3D-4FE2-B5B4-8221202A21F9}" type="slidenum">
              <a:rPr lang="tr-TR"/>
              <a:pPr>
                <a:defRPr/>
              </a:pPr>
              <a:t>‹#›</a:t>
            </a:fld>
            <a:endParaRPr lang="tr-TR"/>
          </a:p>
        </p:txBody>
      </p:sp>
    </p:spTree>
    <p:extLst>
      <p:ext uri="{BB962C8B-B14F-4D97-AF65-F5344CB8AC3E}">
        <p14:creationId xmlns:p14="http://schemas.microsoft.com/office/powerpoint/2010/main" val="721835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6387"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Slayt Numarası Yer Tutucusu 3"/>
          <p:cNvSpPr>
            <a:spLocks noGrp="1"/>
          </p:cNvSpPr>
          <p:nvPr>
            <p:ph type="sldNum" sz="quarter" idx="5"/>
          </p:nvPr>
        </p:nvSpPr>
        <p:spPr/>
        <p:txBody>
          <a:bodyPr/>
          <a:lstStyle/>
          <a:p>
            <a:pPr>
              <a:defRPr/>
            </a:pPr>
            <a:fld id="{AAFEBFEE-1549-4F53-A80B-7B2730909A0D}" type="slidenum">
              <a:rPr lang="tr-TR" smtClean="0"/>
              <a:pPr>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22EF9B3-8C12-477A-9835-1CC8453632AB}" type="datetime1">
              <a:rPr lang="tr-TR"/>
              <a:pPr>
                <a:defRPr/>
              </a:pPr>
              <a:t>2018-11-29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F08FAC8-BA83-4C90-A7B7-B646F0A0FA35}" type="slidenum">
              <a:rPr lang="tr-TR"/>
              <a:pPr>
                <a:defRPr/>
              </a:pPr>
              <a:t>‹#›</a:t>
            </a:fld>
            <a:endParaRPr lang="tr-T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1356DFB-55D6-4E01-90C7-E21C1A35C472}" type="datetime1">
              <a:rPr lang="tr-TR"/>
              <a:pPr>
                <a:defRPr/>
              </a:pPr>
              <a:t>2018-11-29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73D6542-9472-4C0F-BA7A-706E2AA3D479}" type="slidenum">
              <a:rPr lang="tr-TR"/>
              <a:pPr>
                <a:defRPr/>
              </a:pPr>
              <a:t>‹#›</a:t>
            </a:fld>
            <a:endParaRPr lang="tr-T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D5647F1-ABF0-4D01-B0CD-C8B0EB47E60F}" type="datetime1">
              <a:rPr lang="tr-TR"/>
              <a:pPr>
                <a:defRPr/>
              </a:pPr>
              <a:t>2018-11-29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F76C291-A298-4D48-AFFF-47DB4CC74699}" type="slidenum">
              <a:rPr lang="tr-TR"/>
              <a:pPr>
                <a:defRPr/>
              </a:pPr>
              <a:t>‹#›</a:t>
            </a:fld>
            <a:endParaRPr lang="tr-TR"/>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F62673B8-CBBF-4343-8A57-48CAD095BDC6}" type="datetime1">
              <a:rPr lang="tr-TR"/>
              <a:pPr>
                <a:defRPr/>
              </a:pPr>
              <a:t>2018-11-29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BA18E9B-483A-4D5C-AF9E-7CAB689EB8E4}" type="slidenum">
              <a:rPr lang="tr-TR"/>
              <a:pPr>
                <a:defRPr/>
              </a:pPr>
              <a:t>‹#›</a:t>
            </a:fld>
            <a:endParaRPr lang="tr-TR"/>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78359B0-3485-43DB-8E04-20515F6A8EA5}" type="datetime1">
              <a:rPr lang="tr-TR"/>
              <a:pPr>
                <a:defRPr/>
              </a:pPr>
              <a:t>2018-11-29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8219DE9-E4AC-4AA7-8549-88620B3A86FE}" type="slidenum">
              <a:rPr lang="tr-TR"/>
              <a:pPr>
                <a:defRPr/>
              </a:pPr>
              <a:t>‹#›</a:t>
            </a:fld>
            <a:endParaRPr lang="tr-T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13453A89-E137-46C2-A2C9-21D491F37CC7}" type="datetime1">
              <a:rPr lang="tr-TR"/>
              <a:pPr>
                <a:defRPr/>
              </a:pPr>
              <a:t>2018-11-29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D0535FD-CB23-46A7-8E21-1508555434D2}" type="slidenum">
              <a:rPr lang="tr-TR"/>
              <a:pPr>
                <a:defRPr/>
              </a:pPr>
              <a:t>‹#›</a:t>
            </a:fld>
            <a:endParaRPr lang="tr-T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784DDCA-EF2C-4D8B-AD92-BDE32ABD93BA}" type="datetime1">
              <a:rPr lang="tr-TR"/>
              <a:pPr>
                <a:defRPr/>
              </a:pPr>
              <a:t>2018-11-29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50B18D0-121B-41CC-BA46-37016192DC07}" type="slidenum">
              <a:rPr lang="tr-TR"/>
              <a:pPr>
                <a:defRPr/>
              </a:pPr>
              <a:t>‹#›</a:t>
            </a:fld>
            <a:endParaRPr lang="tr-T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D7428D8-2BBE-4E06-A135-8A8215A4D8E1}" type="datetime1">
              <a:rPr lang="tr-TR"/>
              <a:pPr>
                <a:defRPr/>
              </a:pPr>
              <a:t>2018-11-29</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B09EB8F1-E6CF-4074-A765-88D372DA6337}" type="slidenum">
              <a:rPr lang="tr-TR"/>
              <a:pPr>
                <a:defRPr/>
              </a:pPr>
              <a:t>‹#›</a:t>
            </a:fld>
            <a:endParaRPr lang="tr-T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9BD9CBE-AC07-41DD-A8BE-ED878702156C}" type="datetime1">
              <a:rPr lang="tr-TR"/>
              <a:pPr>
                <a:defRPr/>
              </a:pPr>
              <a:t>2018-11-29</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CF164A32-D075-4557-AE14-9FDBD8AB5B14}" type="slidenum">
              <a:rPr lang="tr-TR"/>
              <a:pPr>
                <a:defRPr/>
              </a:pPr>
              <a:t>‹#›</a:t>
            </a:fld>
            <a:endParaRPr lang="tr-T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3DF9227-4B5F-4485-A38C-5A2F6719E127}" type="datetime1">
              <a:rPr lang="tr-TR"/>
              <a:pPr>
                <a:defRPr/>
              </a:pPr>
              <a:t>2018-11-29</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05A5A720-DB2B-4C4D-892A-404435C3A928}" type="slidenum">
              <a:rPr lang="tr-TR"/>
              <a:pPr>
                <a:defRPr/>
              </a:pPr>
              <a:t>‹#›</a:t>
            </a:fld>
            <a:endParaRPr lang="tr-T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4F79DD5-A751-4D46-98EA-97631115C9F0}" type="datetime1">
              <a:rPr lang="tr-TR"/>
              <a:pPr>
                <a:defRPr/>
              </a:pPr>
              <a:t>2018-11-29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6B90B31-FEC0-464B-97AD-B174AFB9DEC6}" type="slidenum">
              <a:rPr lang="tr-TR"/>
              <a:pPr>
                <a:defRPr/>
              </a:pPr>
              <a:t>‹#›</a:t>
            </a:fld>
            <a:endParaRPr lang="tr-T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40D9856A-1E29-4797-B6EF-EE47C0B982B4}" type="datetime1">
              <a:rPr lang="tr-TR"/>
              <a:pPr>
                <a:defRPr/>
              </a:pPr>
              <a:t>2018-11-29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5038F30-D807-4061-8BB2-81726581B096}" type="slidenum">
              <a:rPr lang="tr-TR"/>
              <a:pPr>
                <a:defRPr/>
              </a:pPr>
              <a:t>‹#›</a:t>
            </a:fld>
            <a:endParaRPr lang="tr-T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51"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B7EBAFEE-5445-4983-A5BC-22EC710438AE}" type="datetime1">
              <a:rPr lang="tr-TR"/>
              <a:pPr>
                <a:defRPr/>
              </a:pPr>
              <a:t>2018-11-29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C7513A2-C48A-459A-BDBD-3C112D26D7B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ransition>
    <p:wipe di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ctrTitle"/>
          </p:nvPr>
        </p:nvSpPr>
        <p:spPr>
          <a:xfrm>
            <a:off x="1691680" y="4437112"/>
            <a:ext cx="6480720" cy="1584325"/>
          </a:xfrm>
        </p:spPr>
        <p:txBody>
          <a:bodyPr>
            <a:normAutofit fontScale="90000"/>
          </a:bodyPr>
          <a:lstStyle/>
          <a:p>
            <a:pPr algn="r"/>
            <a:r>
              <a:rPr lang="tr-TR" sz="6700" dirty="0" smtClean="0"/>
              <a:t>VİZYONER LİDERLİK</a:t>
            </a:r>
            <a:r>
              <a:rPr lang="tr-TR" sz="6000" dirty="0" smtClean="0"/>
              <a:t/>
            </a:r>
            <a:br>
              <a:rPr lang="tr-TR" sz="6000" dirty="0" smtClean="0"/>
            </a:br>
            <a:r>
              <a:rPr lang="tr-TR" sz="3100" dirty="0" smtClean="0"/>
              <a:t>Yaşar Koçak </a:t>
            </a:r>
            <a:br>
              <a:rPr lang="tr-TR" sz="3100" dirty="0" smtClean="0"/>
            </a:br>
            <a:r>
              <a:rPr lang="tr-TR" sz="3100" dirty="0" smtClean="0"/>
              <a:t>Daire Başkanı </a:t>
            </a:r>
            <a:endParaRPr lang="tr-TR" sz="3100" b="1" dirty="0" smtClean="0">
              <a:solidFill>
                <a:schemeClr val="bg1"/>
              </a:solidFill>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10</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3165433"/>
            <a:ext cx="5904656" cy="14219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200" dirty="0" smtClean="0">
                <a:solidFill>
                  <a:schemeClr val="accent4"/>
                </a:solidFill>
              </a:rPr>
              <a:t>V</a:t>
            </a:r>
            <a:r>
              <a:rPr lang="tr-TR" sz="3200" dirty="0" smtClean="0">
                <a:solidFill>
                  <a:schemeClr val="accent4"/>
                </a:solidFill>
                <a:cs typeface="Times New Roman" pitchFamily="18" charset="0"/>
              </a:rPr>
              <a:t>izyon</a:t>
            </a:r>
            <a:r>
              <a:rPr lang="tr-TR" sz="3200" dirty="0" smtClean="0">
                <a:solidFill>
                  <a:schemeClr val="accent4"/>
                </a:solidFill>
              </a:rPr>
              <a:t>;</a:t>
            </a:r>
            <a:r>
              <a:rPr lang="tr-TR" sz="3200" dirty="0" smtClean="0">
                <a:solidFill>
                  <a:schemeClr val="accent4"/>
                </a:solidFill>
                <a:cs typeface="Times New Roman" pitchFamily="18" charset="0"/>
              </a:rPr>
              <a:t> bir örgütün gelecekte alaca</a:t>
            </a:r>
            <a:r>
              <a:rPr lang="tr-TR" sz="3200" dirty="0" smtClean="0">
                <a:solidFill>
                  <a:schemeClr val="accent4"/>
                </a:solidFill>
              </a:rPr>
              <a:t>ğ</a:t>
            </a:r>
            <a:r>
              <a:rPr lang="tr-TR" sz="3200" dirty="0" smtClean="0">
                <a:solidFill>
                  <a:schemeClr val="accent4"/>
                </a:solidFill>
                <a:cs typeface="Times New Roman" pitchFamily="18" charset="0"/>
              </a:rPr>
              <a:t>ı</a:t>
            </a:r>
            <a:r>
              <a:rPr lang="tr-TR" sz="3200" dirty="0" smtClean="0">
                <a:cs typeface="Times New Roman" pitchFamily="18" charset="0"/>
              </a:rPr>
              <a:t> </a:t>
            </a:r>
            <a:r>
              <a:rPr lang="tr-TR" sz="3200" dirty="0" smtClean="0">
                <a:solidFill>
                  <a:srgbClr val="FF3399"/>
                </a:solidFill>
                <a:cs typeface="Times New Roman" pitchFamily="18" charset="0"/>
              </a:rPr>
              <a:t>‘’ideal’’</a:t>
            </a:r>
            <a:r>
              <a:rPr lang="tr-TR" sz="3200" dirty="0" smtClean="0"/>
              <a:t> </a:t>
            </a:r>
            <a:r>
              <a:rPr lang="tr-TR" sz="3200" dirty="0" smtClean="0">
                <a:solidFill>
                  <a:schemeClr val="accent4"/>
                </a:solidFill>
                <a:cs typeface="Times New Roman" pitchFamily="18" charset="0"/>
              </a:rPr>
              <a:t>durum olarak da tanımlanabilir</a:t>
            </a:r>
            <a:r>
              <a:rPr lang="tr-TR" sz="3200" dirty="0" smtClean="0">
                <a:solidFill>
                  <a:schemeClr val="accent4"/>
                </a:solidFill>
              </a:rPr>
              <a:t>.</a:t>
            </a:r>
            <a:endParaRPr lang="tr-TR" sz="3200" dirty="0">
              <a:solidFill>
                <a:schemeClr val="accent4"/>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11</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085138"/>
            <a:ext cx="5904656" cy="358251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accent4"/>
                </a:solidFill>
                <a:cs typeface="Times New Roman" pitchFamily="18" charset="0"/>
              </a:rPr>
              <a:t>Vizyon</a:t>
            </a:r>
            <a:r>
              <a:rPr lang="tr-TR" sz="3600" dirty="0" smtClean="0">
                <a:solidFill>
                  <a:schemeClr val="accent4"/>
                </a:solidFill>
              </a:rPr>
              <a:t>;</a:t>
            </a:r>
          </a:p>
          <a:p>
            <a:pPr algn="ctr">
              <a:lnSpc>
                <a:spcPct val="90000"/>
              </a:lnSpc>
              <a:buFont typeface="Wingdings" pitchFamily="2" charset="2"/>
              <a:buNone/>
            </a:pPr>
            <a:r>
              <a:rPr lang="tr-TR" sz="3600" dirty="0" smtClean="0">
                <a:solidFill>
                  <a:schemeClr val="accent4"/>
                </a:solidFill>
                <a:cs typeface="Times New Roman" pitchFamily="18" charset="0"/>
              </a:rPr>
              <a:t>gerçekle</a:t>
            </a:r>
            <a:r>
              <a:rPr lang="tr-TR" sz="3600" dirty="0" smtClean="0">
                <a:solidFill>
                  <a:schemeClr val="accent4"/>
                </a:solidFill>
              </a:rPr>
              <a:t>ş</a:t>
            </a:r>
            <a:r>
              <a:rPr lang="tr-TR" sz="3600" dirty="0" smtClean="0">
                <a:solidFill>
                  <a:schemeClr val="accent4"/>
                </a:solidFill>
                <a:cs typeface="Times New Roman" pitchFamily="18" charset="0"/>
              </a:rPr>
              <a:t>mesini görebilece</a:t>
            </a:r>
            <a:r>
              <a:rPr lang="tr-TR" sz="3600" dirty="0" smtClean="0">
                <a:solidFill>
                  <a:schemeClr val="accent4"/>
                </a:solidFill>
              </a:rPr>
              <a:t>ğ</a:t>
            </a:r>
            <a:r>
              <a:rPr lang="tr-TR" sz="3600" dirty="0" smtClean="0">
                <a:solidFill>
                  <a:schemeClr val="accent4"/>
                </a:solidFill>
                <a:cs typeface="Times New Roman" pitchFamily="18" charset="0"/>
              </a:rPr>
              <a:t>imiz kadar yak</a:t>
            </a:r>
            <a:r>
              <a:rPr lang="tr-TR" sz="3600" dirty="0" smtClean="0">
                <a:solidFill>
                  <a:schemeClr val="accent4"/>
                </a:solidFill>
              </a:rPr>
              <a:t>ı</a:t>
            </a:r>
            <a:r>
              <a:rPr lang="tr-TR" sz="3600" dirty="0" smtClean="0">
                <a:solidFill>
                  <a:schemeClr val="accent4"/>
                </a:solidFill>
                <a:cs typeface="Times New Roman" pitchFamily="18" charset="0"/>
              </a:rPr>
              <a:t>n,</a:t>
            </a:r>
            <a:r>
              <a:rPr lang="tr-TR" sz="3600" dirty="0" smtClean="0">
                <a:solidFill>
                  <a:schemeClr val="accent4"/>
                </a:solidFill>
              </a:rPr>
              <a:t> </a:t>
            </a:r>
            <a:r>
              <a:rPr lang="tr-TR" sz="3600" dirty="0" smtClean="0">
                <a:solidFill>
                  <a:schemeClr val="accent4"/>
                </a:solidFill>
                <a:cs typeface="Times New Roman" pitchFamily="18" charset="0"/>
              </a:rPr>
              <a:t>ancak yeni bir gerçek için yap</a:t>
            </a:r>
            <a:r>
              <a:rPr lang="tr-TR" sz="3600" dirty="0" smtClean="0">
                <a:solidFill>
                  <a:schemeClr val="accent4"/>
                </a:solidFill>
              </a:rPr>
              <a:t>ı</a:t>
            </a:r>
            <a:r>
              <a:rPr lang="tr-TR" sz="3600" dirty="0" smtClean="0">
                <a:solidFill>
                  <a:schemeClr val="accent4"/>
                </a:solidFill>
                <a:cs typeface="Times New Roman" pitchFamily="18" charset="0"/>
              </a:rPr>
              <a:t>lanmanın hayranl</a:t>
            </a:r>
            <a:r>
              <a:rPr lang="tr-TR" sz="3600" dirty="0" smtClean="0">
                <a:solidFill>
                  <a:schemeClr val="accent4"/>
                </a:solidFill>
              </a:rPr>
              <a:t>ığı</a:t>
            </a:r>
            <a:r>
              <a:rPr lang="tr-TR" sz="3600" dirty="0" smtClean="0">
                <a:solidFill>
                  <a:schemeClr val="accent4"/>
                </a:solidFill>
                <a:cs typeface="Times New Roman" pitchFamily="18" charset="0"/>
              </a:rPr>
              <a:t>n</a:t>
            </a:r>
            <a:r>
              <a:rPr lang="tr-TR" sz="3600" dirty="0" smtClean="0">
                <a:solidFill>
                  <a:schemeClr val="accent4"/>
                </a:solidFill>
              </a:rPr>
              <a:t>ı</a:t>
            </a:r>
            <a:r>
              <a:rPr lang="tr-TR" sz="3600" dirty="0" smtClean="0">
                <a:solidFill>
                  <a:schemeClr val="accent4"/>
                </a:solidFill>
                <a:cs typeface="Times New Roman" pitchFamily="18" charset="0"/>
              </a:rPr>
              <a:t> uyand</a:t>
            </a:r>
            <a:r>
              <a:rPr lang="tr-TR" sz="3600" dirty="0" smtClean="0">
                <a:solidFill>
                  <a:schemeClr val="accent4"/>
                </a:solidFill>
              </a:rPr>
              <a:t>ı</a:t>
            </a:r>
            <a:r>
              <a:rPr lang="tr-TR" sz="3600" dirty="0" smtClean="0">
                <a:solidFill>
                  <a:schemeClr val="accent4"/>
                </a:solidFill>
                <a:cs typeface="Times New Roman" pitchFamily="18" charset="0"/>
              </a:rPr>
              <a:t>racak kadar  da uzakt</a:t>
            </a:r>
            <a:r>
              <a:rPr lang="tr-TR" sz="3600" dirty="0" smtClean="0">
                <a:solidFill>
                  <a:schemeClr val="accent4"/>
                </a:solidFill>
              </a:rPr>
              <a:t>ı</a:t>
            </a:r>
            <a:r>
              <a:rPr lang="tr-TR" sz="3600" dirty="0" smtClean="0">
                <a:solidFill>
                  <a:schemeClr val="accent4"/>
                </a:solidFill>
                <a:cs typeface="Times New Roman" pitchFamily="18" charset="0"/>
              </a:rPr>
              <a:t>r</a:t>
            </a:r>
            <a:r>
              <a:rPr lang="tr-TR" sz="3600" dirty="0" smtClean="0">
                <a:solidFill>
                  <a:schemeClr val="accent4"/>
                </a:solidFill>
              </a:rPr>
              <a:t>.</a:t>
            </a:r>
            <a:endParaRPr lang="tr-TR" sz="3600" dirty="0">
              <a:solidFill>
                <a:schemeClr val="accent4"/>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12</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337241"/>
            <a:ext cx="5904656"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cs typeface="Times New Roman" pitchFamily="18" charset="0"/>
              </a:rPr>
              <a:t>Vizyon</a:t>
            </a:r>
            <a:r>
              <a:rPr lang="tr-TR" sz="3600" dirty="0" smtClean="0">
                <a:solidFill>
                  <a:schemeClr val="tx2"/>
                </a:solidFill>
              </a:rPr>
              <a:t>;</a:t>
            </a:r>
            <a:r>
              <a:rPr lang="tr-TR" sz="3600" dirty="0" smtClean="0">
                <a:solidFill>
                  <a:schemeClr val="tx2"/>
                </a:solidFill>
                <a:cs typeface="Times New Roman" pitchFamily="18" charset="0"/>
              </a:rPr>
              <a:t> arzulanan dünyanın habercisidir.Vizyonun birdenbire net bir </a:t>
            </a:r>
            <a:r>
              <a:rPr lang="tr-TR" sz="3600" dirty="0" smtClean="0">
                <a:solidFill>
                  <a:schemeClr val="tx2"/>
                </a:solidFill>
              </a:rPr>
              <a:t>ş</a:t>
            </a:r>
            <a:r>
              <a:rPr lang="tr-TR" sz="3600" dirty="0" smtClean="0">
                <a:solidFill>
                  <a:schemeClr val="tx2"/>
                </a:solidFill>
                <a:cs typeface="Times New Roman" pitchFamily="18" charset="0"/>
              </a:rPr>
              <a:t>ekilde ortaya ç</a:t>
            </a:r>
            <a:r>
              <a:rPr lang="tr-TR" sz="3600" dirty="0" smtClean="0">
                <a:solidFill>
                  <a:schemeClr val="tx2"/>
                </a:solidFill>
              </a:rPr>
              <a:t>ı</a:t>
            </a:r>
            <a:r>
              <a:rPr lang="tr-TR" sz="3600" dirty="0" smtClean="0">
                <a:solidFill>
                  <a:schemeClr val="tx2"/>
                </a:solidFill>
                <a:cs typeface="Times New Roman" pitchFamily="18" charset="0"/>
              </a:rPr>
              <a:t>kması beklenemez.’’Vizyon başta da</a:t>
            </a:r>
            <a:r>
              <a:rPr lang="tr-TR" sz="3600" dirty="0" smtClean="0">
                <a:solidFill>
                  <a:schemeClr val="tx2"/>
                </a:solidFill>
              </a:rPr>
              <a:t>ğ</a:t>
            </a:r>
            <a:r>
              <a:rPr lang="tr-TR" sz="3600" dirty="0" smtClean="0">
                <a:solidFill>
                  <a:schemeClr val="tx2"/>
                </a:solidFill>
                <a:cs typeface="Times New Roman" pitchFamily="18" charset="0"/>
              </a:rPr>
              <a:t>ınık yatırımlar olarak ortaya çıkan ve yararları çok sonra anla</a:t>
            </a:r>
            <a:r>
              <a:rPr lang="tr-TR" sz="3600" dirty="0" smtClean="0">
                <a:solidFill>
                  <a:schemeClr val="tx2"/>
                </a:solidFill>
              </a:rPr>
              <a:t>şı</a:t>
            </a:r>
            <a:r>
              <a:rPr lang="tr-TR" sz="3600" dirty="0" smtClean="0">
                <a:solidFill>
                  <a:schemeClr val="tx2"/>
                </a:solidFill>
                <a:cs typeface="Times New Roman" pitchFamily="18" charset="0"/>
              </a:rPr>
              <a:t>labilecek üstün </a:t>
            </a:r>
            <a:r>
              <a:rPr lang="tr-TR" sz="3600" dirty="0" smtClean="0">
                <a:solidFill>
                  <a:srgbClr val="FF0000"/>
                </a:solidFill>
                <a:cs typeface="Times New Roman" pitchFamily="18" charset="0"/>
              </a:rPr>
              <a:t>dü</a:t>
            </a:r>
            <a:r>
              <a:rPr lang="tr-TR" sz="3600" dirty="0" smtClean="0">
                <a:solidFill>
                  <a:srgbClr val="FF0000"/>
                </a:solidFill>
              </a:rPr>
              <a:t>ş</a:t>
            </a:r>
            <a:r>
              <a:rPr lang="tr-TR" sz="3600" dirty="0" smtClean="0">
                <a:solidFill>
                  <a:schemeClr val="tx2"/>
                </a:solidFill>
                <a:cs typeface="Times New Roman" pitchFamily="18" charset="0"/>
              </a:rPr>
              <a:t> kurma </a:t>
            </a:r>
            <a:r>
              <a:rPr lang="tr-TR" sz="3600" dirty="0" smtClean="0">
                <a:solidFill>
                  <a:schemeClr val="tx2"/>
                </a:solidFill>
                <a:cs typeface="Times New Roman" pitchFamily="18" charset="0"/>
              </a:rPr>
              <a:t>yetene</a:t>
            </a:r>
            <a:r>
              <a:rPr lang="tr-TR" sz="3600" dirty="0" smtClean="0">
                <a:solidFill>
                  <a:schemeClr val="tx2"/>
                </a:solidFill>
              </a:rPr>
              <a:t>ğ</a:t>
            </a:r>
            <a:r>
              <a:rPr lang="tr-TR" sz="3600" dirty="0" smtClean="0">
                <a:solidFill>
                  <a:schemeClr val="tx2"/>
                </a:solidFill>
                <a:cs typeface="Times New Roman" pitchFamily="18" charset="0"/>
              </a:rPr>
              <a:t>inin </a:t>
            </a:r>
            <a:r>
              <a:rPr lang="tr-TR" sz="3600" dirty="0" smtClean="0">
                <a:solidFill>
                  <a:schemeClr val="tx2"/>
                </a:solidFill>
                <a:cs typeface="Times New Roman" pitchFamily="18" charset="0"/>
              </a:rPr>
              <a:t>bir sonucudur</a:t>
            </a:r>
            <a:r>
              <a:rPr lang="tr-TR" sz="3600" dirty="0" smtClean="0"/>
              <a:t>.</a:t>
            </a:r>
            <a:endParaRPr lang="tr-TR" sz="3600" dirty="0"/>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13</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337241"/>
            <a:ext cx="5904656"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600" dirty="0" smtClean="0">
                <a:solidFill>
                  <a:schemeClr val="tx2"/>
                </a:solidFill>
                <a:cs typeface="Times New Roman" pitchFamily="18" charset="0"/>
              </a:rPr>
              <a:t>Vizyonlar gelecekle bağlantılı, biçimlendirilmi</a:t>
            </a:r>
            <a:r>
              <a:rPr lang="tr-TR" sz="3600" dirty="0" smtClean="0">
                <a:solidFill>
                  <a:schemeClr val="tx2"/>
                </a:solidFill>
              </a:rPr>
              <a:t>ş</a:t>
            </a:r>
            <a:r>
              <a:rPr lang="tr-TR" sz="3600" dirty="0" smtClean="0">
                <a:solidFill>
                  <a:schemeClr val="tx2"/>
                </a:solidFill>
                <a:cs typeface="Times New Roman" pitchFamily="18" charset="0"/>
              </a:rPr>
              <a:t> </a:t>
            </a:r>
            <a:r>
              <a:rPr lang="tr-TR" sz="3600" dirty="0" smtClean="0">
                <a:solidFill>
                  <a:schemeClr val="tx2"/>
                </a:solidFill>
                <a:cs typeface="Times New Roman" pitchFamily="18" charset="0"/>
              </a:rPr>
              <a:t>var olma </a:t>
            </a:r>
            <a:r>
              <a:rPr lang="tr-TR" sz="3600" dirty="0" smtClean="0">
                <a:solidFill>
                  <a:schemeClr val="tx2"/>
                </a:solidFill>
                <a:cs typeface="Times New Roman" pitchFamily="18" charset="0"/>
              </a:rPr>
              <a:t>sezgileridir.</a:t>
            </a:r>
            <a:r>
              <a:rPr lang="tr-TR" sz="3600" dirty="0" smtClean="0">
                <a:solidFill>
                  <a:schemeClr val="tx2"/>
                </a:solidFill>
              </a:rPr>
              <a:t> </a:t>
            </a:r>
            <a:r>
              <a:rPr lang="tr-TR" sz="3600" dirty="0" smtClean="0">
                <a:solidFill>
                  <a:schemeClr val="tx2"/>
                </a:solidFill>
                <a:cs typeface="Times New Roman" pitchFamily="18" charset="0"/>
              </a:rPr>
              <a:t>Vizyon</a:t>
            </a:r>
            <a:r>
              <a:rPr lang="tr-TR" sz="3600" dirty="0" smtClean="0">
                <a:solidFill>
                  <a:schemeClr val="tx2"/>
                </a:solidFill>
              </a:rPr>
              <a:t>;</a:t>
            </a:r>
            <a:r>
              <a:rPr lang="tr-TR" sz="3600" dirty="0" smtClean="0">
                <a:solidFill>
                  <a:schemeClr val="tx2"/>
                </a:solidFill>
                <a:cs typeface="Times New Roman" pitchFamily="18" charset="0"/>
              </a:rPr>
              <a:t> gelecekte olabilecek ya da oluşturulabilecek bir durumun, bugün için dü</a:t>
            </a:r>
            <a:r>
              <a:rPr lang="tr-TR" sz="3600" dirty="0" smtClean="0">
                <a:solidFill>
                  <a:schemeClr val="tx2"/>
                </a:solidFill>
              </a:rPr>
              <a:t>ş</a:t>
            </a:r>
            <a:r>
              <a:rPr lang="tr-TR" sz="3600" dirty="0" smtClean="0">
                <a:solidFill>
                  <a:schemeClr val="tx2"/>
                </a:solidFill>
                <a:cs typeface="Times New Roman" pitchFamily="18" charset="0"/>
              </a:rPr>
              <a:t>ünce düzeyinde olu</a:t>
            </a:r>
            <a:r>
              <a:rPr lang="tr-TR" sz="3600" dirty="0" smtClean="0">
                <a:solidFill>
                  <a:schemeClr val="tx2"/>
                </a:solidFill>
              </a:rPr>
              <a:t>ş</a:t>
            </a:r>
            <a:r>
              <a:rPr lang="tr-TR" sz="3600" dirty="0" smtClean="0">
                <a:solidFill>
                  <a:schemeClr val="tx2"/>
                </a:solidFill>
                <a:cs typeface="Times New Roman" pitchFamily="18" charset="0"/>
              </a:rPr>
              <a:t>turulmasıdır</a:t>
            </a:r>
            <a:r>
              <a:rPr lang="tr-TR" sz="3600" dirty="0" smtClean="0"/>
              <a:t>.</a:t>
            </a:r>
            <a:endParaRPr lang="tr-TR" sz="3600" dirty="0"/>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14</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492896"/>
            <a:ext cx="5904656"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600" dirty="0" smtClean="0">
                <a:solidFill>
                  <a:schemeClr val="tx2"/>
                </a:solidFill>
                <a:cs typeface="Times New Roman" pitchFamily="18" charset="0"/>
              </a:rPr>
              <a:t>Vizyon</a:t>
            </a:r>
            <a:r>
              <a:rPr lang="tr-TR" sz="3600" dirty="0" smtClean="0">
                <a:solidFill>
                  <a:schemeClr val="tx2"/>
                </a:solidFill>
              </a:rPr>
              <a:t>; dinamik</a:t>
            </a:r>
            <a:r>
              <a:rPr lang="tr-TR" sz="3600" dirty="0" smtClean="0">
                <a:solidFill>
                  <a:schemeClr val="tx2"/>
                </a:solidFill>
                <a:cs typeface="Times New Roman" pitchFamily="18" charset="0"/>
              </a:rPr>
              <a:t> bir gerilim ya</a:t>
            </a:r>
            <a:r>
              <a:rPr lang="tr-TR" sz="3600" dirty="0" smtClean="0">
                <a:solidFill>
                  <a:schemeClr val="tx2"/>
                </a:solidFill>
              </a:rPr>
              <a:t>ş</a:t>
            </a:r>
            <a:r>
              <a:rPr lang="tr-TR" sz="3600" dirty="0" smtClean="0">
                <a:solidFill>
                  <a:schemeClr val="tx2"/>
                </a:solidFill>
                <a:cs typeface="Times New Roman" pitchFamily="18" charset="0"/>
              </a:rPr>
              <a:t>ayarak </a:t>
            </a:r>
            <a:r>
              <a:rPr lang="tr-TR" sz="3600" dirty="0" smtClean="0">
                <a:solidFill>
                  <a:schemeClr val="tx2"/>
                </a:solidFill>
              </a:rPr>
              <a:t>yöneticinin</a:t>
            </a:r>
            <a:r>
              <a:rPr lang="tr-TR" sz="3600" dirty="0" smtClean="0">
                <a:solidFill>
                  <a:schemeClr val="tx2"/>
                </a:solidFill>
                <a:cs typeface="Times New Roman" pitchFamily="18" charset="0"/>
              </a:rPr>
              <a:t> kendi</a:t>
            </a:r>
            <a:r>
              <a:rPr lang="tr-TR" sz="3600" dirty="0" smtClean="0">
                <a:solidFill>
                  <a:schemeClr val="tx2"/>
                </a:solidFill>
              </a:rPr>
              <a:t>sinin ve kurumunun</a:t>
            </a:r>
            <a:r>
              <a:rPr lang="tr-TR" sz="3600" dirty="0" smtClean="0">
                <a:solidFill>
                  <a:schemeClr val="tx2"/>
                </a:solidFill>
                <a:cs typeface="Times New Roman" pitchFamily="18" charset="0"/>
              </a:rPr>
              <a:t> gelece</a:t>
            </a:r>
            <a:r>
              <a:rPr lang="tr-TR" sz="3600" dirty="0" smtClean="0">
                <a:solidFill>
                  <a:schemeClr val="tx2"/>
                </a:solidFill>
              </a:rPr>
              <a:t>ğ</a:t>
            </a:r>
            <a:r>
              <a:rPr lang="tr-TR" sz="3600" dirty="0" smtClean="0">
                <a:solidFill>
                  <a:schemeClr val="tx2"/>
                </a:solidFill>
                <a:cs typeface="Times New Roman" pitchFamily="18" charset="0"/>
              </a:rPr>
              <a:t>ini </a:t>
            </a:r>
            <a:r>
              <a:rPr lang="tr-TR" sz="3600" dirty="0" smtClean="0">
                <a:solidFill>
                  <a:schemeClr val="tx2"/>
                </a:solidFill>
              </a:rPr>
              <a:t>tasarlamasıdır.</a:t>
            </a:r>
            <a:endParaRPr lang="tr-TR" sz="3600" dirty="0">
              <a:solidFill>
                <a:schemeClr val="tx2"/>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15</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368018"/>
            <a:ext cx="5904656" cy="501675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İnsanın yaşamını inandığı değerleri belirler. </a:t>
            </a:r>
          </a:p>
          <a:p>
            <a:pPr marL="457200" indent="-457200" algn="just">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Kişisel vizyon, bu değerlerin o kişinin geleceğe ilişkin çizdiği bir yoldan ibarettir.</a:t>
            </a:r>
          </a:p>
          <a:p>
            <a:pPr marL="457200" indent="-457200" algn="just">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Vizyon inandığımız değerlerin bize çizdiği ufuktur.</a:t>
            </a:r>
          </a:p>
          <a:p>
            <a:pPr marL="457200" indent="-457200" algn="just">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Vizyon, bizim değer olarak benimsediğimiz ve yaşam çizgisinin ifadesidir.</a:t>
            </a:r>
            <a:endParaRPr lang="tr-TR" sz="32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ve DEĞERLER</a:t>
            </a: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16</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121797"/>
            <a:ext cx="5904656" cy="550920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buFont typeface="Wingdings" panose="05000000000000000000" pitchFamily="2" charset="2"/>
              <a:buChar char="Ø"/>
            </a:pPr>
            <a:r>
              <a:rPr lang="tr-TR" sz="3200" dirty="0" smtClean="0">
                <a:solidFill>
                  <a:schemeClr val="tx2"/>
                </a:solidFill>
                <a:cs typeface="Times New Roman" pitchFamily="18" charset="0"/>
              </a:rPr>
              <a:t>İnsan</a:t>
            </a:r>
            <a:r>
              <a:rPr lang="tr-TR" sz="3200" dirty="0" smtClean="0">
                <a:solidFill>
                  <a:schemeClr val="tx2"/>
                </a:solidFill>
              </a:rPr>
              <a:t>ı</a:t>
            </a:r>
            <a:r>
              <a:rPr lang="tr-TR" sz="3200" dirty="0" smtClean="0">
                <a:solidFill>
                  <a:schemeClr val="tx2"/>
                </a:solidFill>
                <a:cs typeface="Times New Roman" pitchFamily="18" charset="0"/>
              </a:rPr>
              <a:t>n yaşam</a:t>
            </a:r>
            <a:r>
              <a:rPr lang="tr-TR" sz="3200" dirty="0" smtClean="0">
                <a:solidFill>
                  <a:schemeClr val="tx2"/>
                </a:solidFill>
              </a:rPr>
              <a:t>ı</a:t>
            </a:r>
            <a:r>
              <a:rPr lang="tr-TR" sz="3200" dirty="0" smtClean="0">
                <a:solidFill>
                  <a:schemeClr val="tx2"/>
                </a:solidFill>
                <a:cs typeface="Times New Roman" pitchFamily="18" charset="0"/>
              </a:rPr>
              <a:t>n</a:t>
            </a:r>
            <a:r>
              <a:rPr lang="tr-TR" sz="3200" dirty="0" smtClean="0">
                <a:solidFill>
                  <a:schemeClr val="tx2"/>
                </a:solidFill>
              </a:rPr>
              <a:t>ı</a:t>
            </a:r>
            <a:r>
              <a:rPr lang="tr-TR" sz="3200" dirty="0" smtClean="0">
                <a:solidFill>
                  <a:schemeClr val="tx2"/>
                </a:solidFill>
                <a:cs typeface="Times New Roman" pitchFamily="18" charset="0"/>
              </a:rPr>
              <a:t> inand</a:t>
            </a:r>
            <a:r>
              <a:rPr lang="tr-TR" sz="3200" dirty="0" smtClean="0">
                <a:solidFill>
                  <a:schemeClr val="tx2"/>
                </a:solidFill>
              </a:rPr>
              <a:t>ığı</a:t>
            </a:r>
            <a:r>
              <a:rPr lang="tr-TR" sz="3200" dirty="0" smtClean="0">
                <a:solidFill>
                  <a:schemeClr val="tx2"/>
                </a:solidFill>
                <a:cs typeface="Times New Roman" pitchFamily="18" charset="0"/>
              </a:rPr>
              <a:t> de</a:t>
            </a:r>
            <a:r>
              <a:rPr lang="tr-TR" sz="3200" dirty="0" smtClean="0">
                <a:solidFill>
                  <a:schemeClr val="tx2"/>
                </a:solidFill>
              </a:rPr>
              <a:t>ğ</a:t>
            </a:r>
            <a:r>
              <a:rPr lang="tr-TR" sz="3200" dirty="0" smtClean="0">
                <a:solidFill>
                  <a:schemeClr val="tx2"/>
                </a:solidFill>
                <a:cs typeface="Times New Roman" pitchFamily="18" charset="0"/>
              </a:rPr>
              <a:t>erleri belirler.</a:t>
            </a:r>
            <a:r>
              <a:rPr lang="tr-TR" sz="3200" dirty="0" smtClean="0">
                <a:solidFill>
                  <a:schemeClr val="tx2"/>
                </a:solidFill>
              </a:rPr>
              <a:t> </a:t>
            </a:r>
          </a:p>
          <a:p>
            <a:pPr marL="457200" indent="-457200" algn="just">
              <a:buFont typeface="Wingdings" panose="05000000000000000000" pitchFamily="2" charset="2"/>
              <a:buChar char="Ø"/>
            </a:pPr>
            <a:r>
              <a:rPr lang="tr-TR" sz="3200" dirty="0" smtClean="0">
                <a:solidFill>
                  <a:schemeClr val="tx2"/>
                </a:solidFill>
                <a:cs typeface="Times New Roman" pitchFamily="18" charset="0"/>
              </a:rPr>
              <a:t>Kişisel vizyon,</a:t>
            </a:r>
            <a:r>
              <a:rPr lang="tr-TR" sz="3200" dirty="0" smtClean="0">
                <a:solidFill>
                  <a:schemeClr val="tx2"/>
                </a:solidFill>
              </a:rPr>
              <a:t> </a:t>
            </a:r>
            <a:r>
              <a:rPr lang="tr-TR" sz="3200" dirty="0" smtClean="0">
                <a:solidFill>
                  <a:schemeClr val="tx2"/>
                </a:solidFill>
                <a:cs typeface="Times New Roman" pitchFamily="18" charset="0"/>
              </a:rPr>
              <a:t>bu değerlerin o kişinin gelece</a:t>
            </a:r>
            <a:r>
              <a:rPr lang="tr-TR" sz="3200" dirty="0" smtClean="0">
                <a:solidFill>
                  <a:schemeClr val="tx2"/>
                </a:solidFill>
              </a:rPr>
              <a:t>ğ</a:t>
            </a:r>
            <a:r>
              <a:rPr lang="tr-TR" sz="3200" dirty="0" smtClean="0">
                <a:solidFill>
                  <a:schemeClr val="tx2"/>
                </a:solidFill>
                <a:cs typeface="Times New Roman" pitchFamily="18" charset="0"/>
              </a:rPr>
              <a:t>e ilişkin çizdi</a:t>
            </a:r>
            <a:r>
              <a:rPr lang="tr-TR" sz="3200" dirty="0" smtClean="0">
                <a:solidFill>
                  <a:schemeClr val="tx2"/>
                </a:solidFill>
              </a:rPr>
              <a:t>ğ</a:t>
            </a:r>
            <a:r>
              <a:rPr lang="tr-TR" sz="3200" dirty="0" smtClean="0">
                <a:solidFill>
                  <a:schemeClr val="tx2"/>
                </a:solidFill>
                <a:cs typeface="Times New Roman" pitchFamily="18" charset="0"/>
              </a:rPr>
              <a:t>i bir yoldan ibarettir.</a:t>
            </a:r>
            <a:endParaRPr lang="tr-TR" sz="3200" dirty="0" smtClean="0">
              <a:solidFill>
                <a:schemeClr val="tx2"/>
              </a:solidFill>
            </a:endParaRPr>
          </a:p>
          <a:p>
            <a:pPr marL="457200" indent="-457200" algn="just">
              <a:buFont typeface="Wingdings" panose="05000000000000000000" pitchFamily="2" charset="2"/>
              <a:buChar char="Ø"/>
            </a:pPr>
            <a:r>
              <a:rPr lang="tr-TR" sz="3200" dirty="0" smtClean="0">
                <a:solidFill>
                  <a:schemeClr val="tx2"/>
                </a:solidFill>
                <a:cs typeface="Times New Roman" pitchFamily="18" charset="0"/>
              </a:rPr>
              <a:t>Vizyon inand</a:t>
            </a:r>
            <a:r>
              <a:rPr lang="tr-TR" sz="3200" dirty="0" smtClean="0">
                <a:solidFill>
                  <a:schemeClr val="tx2"/>
                </a:solidFill>
              </a:rPr>
              <a:t>ığı</a:t>
            </a:r>
            <a:r>
              <a:rPr lang="tr-TR" sz="3200" dirty="0" smtClean="0">
                <a:solidFill>
                  <a:schemeClr val="tx2"/>
                </a:solidFill>
                <a:cs typeface="Times New Roman" pitchFamily="18" charset="0"/>
              </a:rPr>
              <a:t>mız de</a:t>
            </a:r>
            <a:r>
              <a:rPr lang="tr-TR" sz="3200" dirty="0" smtClean="0">
                <a:solidFill>
                  <a:schemeClr val="tx2"/>
                </a:solidFill>
              </a:rPr>
              <a:t>ğ</a:t>
            </a:r>
            <a:r>
              <a:rPr lang="tr-TR" sz="3200" dirty="0" smtClean="0">
                <a:solidFill>
                  <a:schemeClr val="tx2"/>
                </a:solidFill>
                <a:cs typeface="Times New Roman" pitchFamily="18" charset="0"/>
              </a:rPr>
              <a:t>erlerin bize çizdi</a:t>
            </a:r>
            <a:r>
              <a:rPr lang="tr-TR" sz="3200" dirty="0" smtClean="0">
                <a:solidFill>
                  <a:schemeClr val="tx2"/>
                </a:solidFill>
              </a:rPr>
              <a:t>ğ</a:t>
            </a:r>
            <a:r>
              <a:rPr lang="tr-TR" sz="3200" dirty="0" smtClean="0">
                <a:solidFill>
                  <a:schemeClr val="tx2"/>
                </a:solidFill>
                <a:cs typeface="Times New Roman" pitchFamily="18" charset="0"/>
              </a:rPr>
              <a:t>i ufuktur</a:t>
            </a:r>
            <a:r>
              <a:rPr lang="tr-TR" sz="3200" dirty="0" smtClean="0">
                <a:solidFill>
                  <a:schemeClr val="tx2"/>
                </a:solidFill>
              </a:rPr>
              <a:t>.</a:t>
            </a:r>
          </a:p>
          <a:p>
            <a:pPr marL="457200" indent="-457200" algn="just">
              <a:buFont typeface="Wingdings" panose="05000000000000000000" pitchFamily="2" charset="2"/>
              <a:buChar char="Ø"/>
            </a:pPr>
            <a:r>
              <a:rPr lang="tr-TR" sz="3200" dirty="0" smtClean="0">
                <a:solidFill>
                  <a:schemeClr val="tx2"/>
                </a:solidFill>
                <a:cs typeface="Times New Roman" pitchFamily="18" charset="0"/>
              </a:rPr>
              <a:t>Vizyon,</a:t>
            </a:r>
            <a:r>
              <a:rPr lang="tr-TR" sz="3200" dirty="0" smtClean="0">
                <a:solidFill>
                  <a:schemeClr val="tx2"/>
                </a:solidFill>
              </a:rPr>
              <a:t> bizim değer olarak benimsediğimiz ve yaşam çizgisinin ifadesidir.</a:t>
            </a:r>
            <a:endParaRPr lang="tr-TR" sz="3200" dirty="0">
              <a:solidFill>
                <a:schemeClr val="tx2"/>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ve DEĞERLER</a:t>
            </a: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17</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ve DEĞERLER</a:t>
            </a:r>
          </a:p>
        </p:txBody>
      </p:sp>
      <p:sp>
        <p:nvSpPr>
          <p:cNvPr id="8" name="Text Box 18"/>
          <p:cNvSpPr txBox="1">
            <a:spLocks noChangeArrowheads="1"/>
          </p:cNvSpPr>
          <p:nvPr/>
        </p:nvSpPr>
        <p:spPr bwMode="auto">
          <a:xfrm>
            <a:off x="3733800" y="1600200"/>
            <a:ext cx="2590800" cy="466725"/>
          </a:xfrm>
          <a:prstGeom prst="rect">
            <a:avLst/>
          </a:prstGeom>
          <a:solidFill>
            <a:srgbClr val="FFFFCC"/>
          </a:solidFill>
          <a:ln w="9525">
            <a:solidFill>
              <a:srgbClr val="FF3399"/>
            </a:solidFill>
            <a:miter lim="800000"/>
            <a:headEnd/>
            <a:tailEnd/>
          </a:ln>
          <a:effectLst/>
        </p:spPr>
        <p:txBody>
          <a:bodyPr>
            <a:spAutoFit/>
          </a:bodyPr>
          <a:lstStyle/>
          <a:p>
            <a:pPr algn="ctr">
              <a:spcBef>
                <a:spcPct val="50000"/>
              </a:spcBef>
            </a:pPr>
            <a:r>
              <a:rPr lang="tr-TR"/>
              <a:t>DEĞERLER</a:t>
            </a:r>
          </a:p>
        </p:txBody>
      </p:sp>
      <p:sp>
        <p:nvSpPr>
          <p:cNvPr id="9" name="Text Box 19"/>
          <p:cNvSpPr txBox="1">
            <a:spLocks noChangeArrowheads="1"/>
          </p:cNvSpPr>
          <p:nvPr/>
        </p:nvSpPr>
        <p:spPr bwMode="auto">
          <a:xfrm>
            <a:off x="3733800" y="2743200"/>
            <a:ext cx="2590800" cy="466725"/>
          </a:xfrm>
          <a:prstGeom prst="rect">
            <a:avLst/>
          </a:prstGeom>
          <a:solidFill>
            <a:srgbClr val="CCECFF"/>
          </a:solidFill>
          <a:ln w="9525">
            <a:solidFill>
              <a:srgbClr val="FF3399"/>
            </a:solidFill>
            <a:miter lim="800000"/>
            <a:headEnd/>
            <a:tailEnd/>
          </a:ln>
          <a:effectLst/>
        </p:spPr>
        <p:txBody>
          <a:bodyPr>
            <a:spAutoFit/>
          </a:bodyPr>
          <a:lstStyle/>
          <a:p>
            <a:pPr algn="ctr">
              <a:spcBef>
                <a:spcPct val="50000"/>
              </a:spcBef>
            </a:pPr>
            <a:r>
              <a:rPr lang="tr-TR"/>
              <a:t>VİZYON</a:t>
            </a:r>
          </a:p>
        </p:txBody>
      </p:sp>
      <p:sp>
        <p:nvSpPr>
          <p:cNvPr id="10" name="Text Box 20"/>
          <p:cNvSpPr txBox="1">
            <a:spLocks noChangeArrowheads="1"/>
          </p:cNvSpPr>
          <p:nvPr/>
        </p:nvSpPr>
        <p:spPr bwMode="auto">
          <a:xfrm>
            <a:off x="3810000" y="3886200"/>
            <a:ext cx="2590800" cy="466725"/>
          </a:xfrm>
          <a:prstGeom prst="rect">
            <a:avLst/>
          </a:prstGeom>
          <a:solidFill>
            <a:srgbClr val="CC66FF"/>
          </a:solidFill>
          <a:ln w="9525">
            <a:solidFill>
              <a:srgbClr val="FF3399"/>
            </a:solidFill>
            <a:miter lim="800000"/>
            <a:headEnd/>
            <a:tailEnd/>
          </a:ln>
          <a:effectLst/>
        </p:spPr>
        <p:txBody>
          <a:bodyPr>
            <a:spAutoFit/>
          </a:bodyPr>
          <a:lstStyle/>
          <a:p>
            <a:pPr algn="ctr">
              <a:spcBef>
                <a:spcPct val="50000"/>
              </a:spcBef>
            </a:pPr>
            <a:r>
              <a:rPr lang="tr-TR"/>
              <a:t>MİSYON</a:t>
            </a:r>
          </a:p>
        </p:txBody>
      </p:sp>
      <p:sp>
        <p:nvSpPr>
          <p:cNvPr id="11" name="Text Box 21"/>
          <p:cNvSpPr txBox="1">
            <a:spLocks noChangeArrowheads="1"/>
          </p:cNvSpPr>
          <p:nvPr/>
        </p:nvSpPr>
        <p:spPr bwMode="auto">
          <a:xfrm>
            <a:off x="3733800" y="5029200"/>
            <a:ext cx="2590800" cy="466725"/>
          </a:xfrm>
          <a:prstGeom prst="rect">
            <a:avLst/>
          </a:prstGeom>
          <a:solidFill>
            <a:srgbClr val="00CC00"/>
          </a:solidFill>
          <a:ln w="9525">
            <a:solidFill>
              <a:srgbClr val="FF3399"/>
            </a:solidFill>
            <a:miter lim="800000"/>
            <a:headEnd/>
            <a:tailEnd/>
          </a:ln>
          <a:effectLst/>
        </p:spPr>
        <p:txBody>
          <a:bodyPr>
            <a:spAutoFit/>
          </a:bodyPr>
          <a:lstStyle/>
          <a:p>
            <a:pPr algn="ctr">
              <a:spcBef>
                <a:spcPct val="50000"/>
              </a:spcBef>
            </a:pPr>
            <a:r>
              <a:rPr lang="tr-TR" dirty="0"/>
              <a:t>HEDEFLER</a:t>
            </a:r>
          </a:p>
        </p:txBody>
      </p:sp>
      <p:sp>
        <p:nvSpPr>
          <p:cNvPr id="12" name="Text Box 22"/>
          <p:cNvSpPr txBox="1">
            <a:spLocks noChangeArrowheads="1"/>
          </p:cNvSpPr>
          <p:nvPr/>
        </p:nvSpPr>
        <p:spPr bwMode="auto">
          <a:xfrm>
            <a:off x="3733800" y="6172200"/>
            <a:ext cx="2590800" cy="466725"/>
          </a:xfrm>
          <a:prstGeom prst="rect">
            <a:avLst/>
          </a:prstGeom>
          <a:solidFill>
            <a:srgbClr val="FF9900"/>
          </a:solidFill>
          <a:ln w="9525">
            <a:solidFill>
              <a:srgbClr val="FF3399"/>
            </a:solidFill>
            <a:miter lim="800000"/>
            <a:headEnd/>
            <a:tailEnd/>
          </a:ln>
          <a:effectLst/>
        </p:spPr>
        <p:txBody>
          <a:bodyPr>
            <a:spAutoFit/>
          </a:bodyPr>
          <a:lstStyle/>
          <a:p>
            <a:pPr algn="ctr">
              <a:spcBef>
                <a:spcPct val="50000"/>
              </a:spcBef>
            </a:pPr>
            <a:r>
              <a:rPr lang="tr-TR" dirty="0"/>
              <a:t>EYLEMLER</a:t>
            </a:r>
          </a:p>
        </p:txBody>
      </p:sp>
      <p:sp>
        <p:nvSpPr>
          <p:cNvPr id="13" name="Line 23"/>
          <p:cNvSpPr>
            <a:spLocks noChangeShapeType="1"/>
          </p:cNvSpPr>
          <p:nvPr/>
        </p:nvSpPr>
        <p:spPr bwMode="auto">
          <a:xfrm>
            <a:off x="4876800" y="2133600"/>
            <a:ext cx="0" cy="533400"/>
          </a:xfrm>
          <a:prstGeom prst="line">
            <a:avLst/>
          </a:prstGeom>
          <a:noFill/>
          <a:ln w="38100">
            <a:solidFill>
              <a:schemeClr val="tx1"/>
            </a:solidFill>
            <a:round/>
            <a:headEnd/>
            <a:tailEnd type="triangle" w="med" len="med"/>
          </a:ln>
          <a:effectLst/>
        </p:spPr>
        <p:txBody>
          <a:bodyPr wrap="none"/>
          <a:lstStyle/>
          <a:p>
            <a:endParaRPr lang="tr-TR"/>
          </a:p>
        </p:txBody>
      </p:sp>
      <p:sp>
        <p:nvSpPr>
          <p:cNvPr id="14" name="Line 27"/>
          <p:cNvSpPr>
            <a:spLocks noChangeShapeType="1"/>
          </p:cNvSpPr>
          <p:nvPr/>
        </p:nvSpPr>
        <p:spPr bwMode="auto">
          <a:xfrm>
            <a:off x="4876800" y="3276600"/>
            <a:ext cx="0" cy="533400"/>
          </a:xfrm>
          <a:prstGeom prst="line">
            <a:avLst/>
          </a:prstGeom>
          <a:noFill/>
          <a:ln w="38100">
            <a:solidFill>
              <a:schemeClr val="tx1"/>
            </a:solidFill>
            <a:round/>
            <a:headEnd/>
            <a:tailEnd type="triangle" w="med" len="med"/>
          </a:ln>
          <a:effectLst/>
        </p:spPr>
        <p:txBody>
          <a:bodyPr wrap="none"/>
          <a:lstStyle/>
          <a:p>
            <a:endParaRPr lang="tr-TR"/>
          </a:p>
        </p:txBody>
      </p:sp>
      <p:sp>
        <p:nvSpPr>
          <p:cNvPr id="15" name="Line 28"/>
          <p:cNvSpPr>
            <a:spLocks noChangeShapeType="1"/>
          </p:cNvSpPr>
          <p:nvPr/>
        </p:nvSpPr>
        <p:spPr bwMode="auto">
          <a:xfrm>
            <a:off x="4876800" y="4419600"/>
            <a:ext cx="0" cy="533400"/>
          </a:xfrm>
          <a:prstGeom prst="line">
            <a:avLst/>
          </a:prstGeom>
          <a:noFill/>
          <a:ln w="38100">
            <a:solidFill>
              <a:schemeClr val="tx1"/>
            </a:solidFill>
            <a:round/>
            <a:headEnd/>
            <a:tailEnd type="triangle" w="med" len="med"/>
          </a:ln>
          <a:effectLst/>
        </p:spPr>
        <p:txBody>
          <a:bodyPr wrap="none"/>
          <a:lstStyle/>
          <a:p>
            <a:endParaRPr lang="tr-TR"/>
          </a:p>
        </p:txBody>
      </p:sp>
      <p:sp>
        <p:nvSpPr>
          <p:cNvPr id="16" name="Line 29"/>
          <p:cNvSpPr>
            <a:spLocks noChangeShapeType="1"/>
          </p:cNvSpPr>
          <p:nvPr/>
        </p:nvSpPr>
        <p:spPr bwMode="auto">
          <a:xfrm>
            <a:off x="4876800" y="5486400"/>
            <a:ext cx="0" cy="533400"/>
          </a:xfrm>
          <a:prstGeom prst="line">
            <a:avLst/>
          </a:prstGeom>
          <a:noFill/>
          <a:ln w="38100">
            <a:solidFill>
              <a:schemeClr val="tx1"/>
            </a:solidFill>
            <a:round/>
            <a:headEnd/>
            <a:tailEnd type="triangle" w="med" len="med"/>
          </a:ln>
          <a:effectLst/>
        </p:spPr>
        <p:txBody>
          <a:bodyPr wrap="none"/>
          <a:lstStyle/>
          <a:p>
            <a:endParaRPr lang="tr-T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P spid="11" grpId="0" animBg="1" autoUpdateAnimBg="0"/>
      <p:bldP spid="12" grpId="0" animBg="1" autoUpdateAnimBg="0"/>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18</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835838"/>
            <a:ext cx="5904656" cy="40811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Vizyon her şey ile ilgili olabilir. Kişisel, sosyal ya da iş hayatı ile ilgili olabilir. Ve yaşamın her alanında vizyon sahibi olmak bireylerin hayat kalitesini yükseltmektedir. </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Vizyon daima, her hal ve şartta dünyayı değiştirmeyi öngörür. </a:t>
            </a:r>
            <a:endParaRPr lang="tr-TR" sz="36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a:t>
            </a:r>
          </a:p>
          <a:p>
            <a:pPr lvl="0" algn="r"/>
            <a:r>
              <a:rPr lang="tr-TR" sz="2800" dirty="0" smtClean="0"/>
              <a:t>	</a:t>
            </a: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19</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337241"/>
            <a:ext cx="5904656"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Vizyon doğru ya da yanlış olamaz.</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 Vizyon gerçek değildir, var değildir, belki de asla gerçekleşmeyecektir. </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  Vizyon misyon değildir.</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  Vizyon gelecekle ilgilidir, kehanet değildir.</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 Vizyon her şey değildir, en azından olmamalıdır</a:t>
            </a:r>
            <a:r>
              <a:rPr lang="tr-TR" sz="3600" dirty="0" smtClean="0">
                <a:solidFill>
                  <a:schemeClr val="tx2"/>
                </a:solidFill>
              </a:rPr>
              <a:t>. </a:t>
            </a:r>
            <a:endParaRPr lang="tr-TR" sz="3600" dirty="0">
              <a:solidFill>
                <a:schemeClr val="tx2"/>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NE DEĞİLDİR ?</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1"/>
            <a:ext cx="1413880" cy="1412950"/>
          </a:xfrm>
          <a:prstGeom prst="rect">
            <a:avLst/>
          </a:prstGeom>
          <a:noFill/>
          <a:ln w="9525">
            <a:noFill/>
            <a:miter lim="800000"/>
            <a:headEnd/>
            <a:tailEnd/>
          </a:ln>
        </p:spPr>
      </p:pic>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VİZYONER LİDERLİK</a:t>
            </a:r>
            <a:endParaRPr lang="tr-TR" sz="2800" b="1" dirty="0" smtClean="0">
              <a:solidFill>
                <a:schemeClr val="bg1"/>
              </a:solidFill>
            </a:endParaRPr>
          </a:p>
        </p:txBody>
      </p:sp>
      <p:pic>
        <p:nvPicPr>
          <p:cNvPr id="8" name="Picture 3" descr="BD04972_"/>
          <p:cNvPicPr>
            <a:picLocks noChangeAspect="1" noChangeArrowheads="1"/>
          </p:cNvPicPr>
          <p:nvPr/>
        </p:nvPicPr>
        <p:blipFill>
          <a:blip r:embed="rId3" cstate="print"/>
          <a:srcRect/>
          <a:stretch>
            <a:fillRect/>
          </a:stretch>
        </p:blipFill>
        <p:spPr bwMode="auto">
          <a:xfrm>
            <a:off x="2627784" y="3267921"/>
            <a:ext cx="6211416" cy="2537343"/>
          </a:xfrm>
          <a:prstGeom prst="rect">
            <a:avLst/>
          </a:prstGeom>
          <a:noFill/>
          <a:ln w="9525">
            <a:noFill/>
            <a:miter lim="800000"/>
            <a:headEnd/>
            <a:tailEnd/>
          </a:ln>
          <a:effectLst/>
        </p:spPr>
      </p:pic>
      <p:sp>
        <p:nvSpPr>
          <p:cNvPr id="9" name="Text Box 4"/>
          <p:cNvSpPr txBox="1">
            <a:spLocks noChangeArrowheads="1"/>
          </p:cNvSpPr>
          <p:nvPr/>
        </p:nvSpPr>
        <p:spPr bwMode="auto">
          <a:xfrm>
            <a:off x="2699792" y="1484784"/>
            <a:ext cx="6135216" cy="1569660"/>
          </a:xfrm>
          <a:prstGeom prst="rect">
            <a:avLst/>
          </a:prstGeom>
          <a:noFill/>
          <a:ln w="9525">
            <a:noFill/>
            <a:miter lim="800000"/>
            <a:headEnd/>
            <a:tailEnd/>
          </a:ln>
          <a:effectLst/>
        </p:spPr>
        <p:txBody>
          <a:bodyPr wrap="square">
            <a:spAutoFit/>
          </a:bodyPr>
          <a:lstStyle/>
          <a:p>
            <a:pPr algn="ctr">
              <a:spcBef>
                <a:spcPct val="50000"/>
              </a:spcBef>
            </a:pPr>
            <a:r>
              <a:rPr kumimoji="1" lang="tr-TR" sz="3200" b="1" i="1" dirty="0">
                <a:solidFill>
                  <a:srgbClr val="A50021"/>
                </a:solidFill>
                <a:latin typeface="Times New Roman" pitchFamily="18" charset="0"/>
              </a:rPr>
              <a:t>İLERLEDİĞİNİZ YÖN HAREKET TARZINIZDAN DAHA ÖNEMLİDİR.</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20</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614240"/>
            <a:ext cx="5904656"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200" dirty="0" smtClean="0">
                <a:solidFill>
                  <a:schemeClr val="tx2"/>
                </a:solidFill>
                <a:latin typeface="Times New Roman" panose="02020603050405020304" pitchFamily="18" charset="0"/>
                <a:cs typeface="Times New Roman" panose="02020603050405020304" pitchFamily="18" charset="0"/>
              </a:rPr>
              <a:t>Vizyon kendisiyle uyuşmayan faaliyetler hariç diğerlerini hiç bir zaman sınırlamaz.</a:t>
            </a:r>
          </a:p>
          <a:p>
            <a:pPr algn="ctr">
              <a:buFont typeface="Wingdings" pitchFamily="2" charset="2"/>
              <a:buNone/>
            </a:pPr>
            <a:r>
              <a:rPr lang="tr-TR" sz="3200" dirty="0" smtClean="0">
                <a:solidFill>
                  <a:schemeClr val="tx2"/>
                </a:solidFill>
                <a:latin typeface="Times New Roman" panose="02020603050405020304" pitchFamily="18" charset="0"/>
                <a:cs typeface="Times New Roman" panose="02020603050405020304" pitchFamily="18" charset="0"/>
              </a:rPr>
              <a:t>*Gelecekle ilgili ‘’tahminler yapmak değil, kararlar almaktır’’.</a:t>
            </a:r>
          </a:p>
          <a:p>
            <a:pPr algn="ctr">
              <a:buFont typeface="Wingdings" pitchFamily="2" charset="2"/>
              <a:buNone/>
            </a:pPr>
            <a:endParaRPr lang="tr-TR" sz="3200" dirty="0" smtClean="0">
              <a:solidFill>
                <a:schemeClr val="tx2"/>
              </a:solidFill>
              <a:latin typeface="Times New Roman" panose="02020603050405020304" pitchFamily="18" charset="0"/>
              <a:cs typeface="Times New Roman" panose="02020603050405020304" pitchFamily="18" charset="0"/>
            </a:endParaRPr>
          </a:p>
          <a:p>
            <a:pPr algn="ctr">
              <a:buFont typeface="Wingdings" pitchFamily="2" charset="2"/>
              <a:buNone/>
            </a:pPr>
            <a:r>
              <a:rPr lang="tr-TR" sz="3200" dirty="0" smtClean="0">
                <a:solidFill>
                  <a:schemeClr val="tx2"/>
                </a:solidFill>
                <a:latin typeface="Times New Roman" panose="02020603050405020304" pitchFamily="18" charset="0"/>
                <a:cs typeface="Times New Roman" panose="02020603050405020304" pitchFamily="18" charset="0"/>
              </a:rPr>
              <a:t>*Normal şartlarda  olabilecek değişiklikleri önceden görmek vizyon değildir. </a:t>
            </a:r>
            <a:endParaRPr lang="tr-TR" sz="32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NE DEĞİLDİR ?</a:t>
            </a: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21</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586540"/>
            <a:ext cx="5832648" cy="45797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Birdenbire ortaya çıkan gerçeğin görüntüsü değildir.</a:t>
            </a:r>
          </a:p>
          <a:p>
            <a:pPr algn="ctr">
              <a:lnSpc>
                <a:spcPct val="90000"/>
              </a:lnSpc>
              <a:buFont typeface="Wingdings" pitchFamily="2" charset="2"/>
              <a:buNone/>
            </a:pPr>
            <a:endParaRPr lang="tr-TR" sz="3600" dirty="0" smtClean="0">
              <a:solidFill>
                <a:schemeClr val="tx2"/>
              </a:solidFill>
              <a:latin typeface="Times New Roman" panose="02020603050405020304" pitchFamily="18" charset="0"/>
              <a:cs typeface="Times New Roman" panose="02020603050405020304" pitchFamily="18" charset="0"/>
            </a:endParaRP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Vizyon rekabetle karıştırılmamalıdır. Ancak rekabet bir vizyonu ayarlamanın, düzeyleri belirlemenin yararlı bir yoludur.</a:t>
            </a:r>
            <a:endParaRPr lang="tr-TR" sz="36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NE DEĞİLDİR ?</a:t>
            </a: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22</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263302"/>
            <a:ext cx="5976664"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Vizyon, bir proje geliştirme değildir,o daha çok bir sembolik pusuladır ve bir ideale doğru yönelmenin hareket noktasıdır.</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 Vizyon amaçtan farklıdır. Amaç bir yönelişe,bir başlığa benzer. Vizyon ise spesifik bir istikamet, arzulanan bir geleceğin resmidir.</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r"/>
            <a:r>
              <a:rPr lang="tr-TR" sz="2800" dirty="0" smtClean="0"/>
              <a:t>VİZYON </a:t>
            </a:r>
          </a:p>
          <a:p>
            <a:pPr lvl="0" algn="r"/>
            <a:r>
              <a:rPr lang="tr-TR" sz="2800" dirty="0" smtClean="0"/>
              <a:t>	NE DEĞİLDİR ?</a:t>
            </a: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23</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611560" y="1966804"/>
            <a:ext cx="8208912" cy="435811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90000"/>
              </a:lnSpc>
            </a:pPr>
            <a:r>
              <a:rPr lang="tr-TR" sz="3600" dirty="0" smtClean="0">
                <a:solidFill>
                  <a:schemeClr val="tx2"/>
                </a:solidFill>
                <a:latin typeface="Times New Roman" panose="02020603050405020304" pitchFamily="18" charset="0"/>
                <a:cs typeface="Times New Roman" panose="02020603050405020304" pitchFamily="18" charset="0"/>
              </a:rPr>
              <a:t>Vizyon geliştirme mevcut durumu sorun olarak görmek demektir.</a:t>
            </a:r>
          </a:p>
          <a:p>
            <a:pPr algn="just">
              <a:lnSpc>
                <a:spcPct val="90000"/>
              </a:lnSpc>
            </a:pPr>
            <a:endParaRPr lang="tr-TR" sz="1000" dirty="0" smtClean="0">
              <a:solidFill>
                <a:schemeClr val="tx2"/>
              </a:solidFill>
              <a:latin typeface="Times New Roman" panose="02020603050405020304" pitchFamily="18" charset="0"/>
              <a:cs typeface="Times New Roman" panose="02020603050405020304" pitchFamily="18" charset="0"/>
            </a:endParaRPr>
          </a:p>
          <a:p>
            <a:pPr algn="just">
              <a:lnSpc>
                <a:spcPct val="90000"/>
              </a:lnSpc>
            </a:pPr>
            <a:r>
              <a:rPr lang="tr-TR" sz="3600" dirty="0" smtClean="0">
                <a:solidFill>
                  <a:schemeClr val="tx2"/>
                </a:solidFill>
                <a:latin typeface="Times New Roman" panose="02020603050405020304" pitchFamily="18" charset="0"/>
                <a:cs typeface="Times New Roman" panose="02020603050405020304" pitchFamily="18" charset="0"/>
              </a:rPr>
              <a:t>Ayakların yere basmasıdır, gerçeklerin üstünün örtülmemsidir. </a:t>
            </a:r>
          </a:p>
          <a:p>
            <a:pPr algn="just">
              <a:lnSpc>
                <a:spcPct val="90000"/>
              </a:lnSpc>
            </a:pPr>
            <a:endParaRPr lang="tr-TR" sz="1000" dirty="0" smtClean="0">
              <a:solidFill>
                <a:schemeClr val="tx2"/>
              </a:solidFill>
              <a:latin typeface="Times New Roman" panose="02020603050405020304" pitchFamily="18" charset="0"/>
              <a:cs typeface="Times New Roman" panose="02020603050405020304" pitchFamily="18" charset="0"/>
            </a:endParaRPr>
          </a:p>
          <a:p>
            <a:pPr algn="just">
              <a:lnSpc>
                <a:spcPct val="90000"/>
              </a:lnSpc>
            </a:pPr>
            <a:r>
              <a:rPr lang="tr-TR" sz="3600" dirty="0" smtClean="0">
                <a:solidFill>
                  <a:schemeClr val="tx2"/>
                </a:solidFill>
                <a:latin typeface="Times New Roman" panose="02020603050405020304" pitchFamily="18" charset="0"/>
                <a:cs typeface="Times New Roman" panose="02020603050405020304" pitchFamily="18" charset="0"/>
              </a:rPr>
              <a:t>Vizyon çok cepheli (yüzlü) bir olgudur.</a:t>
            </a:r>
          </a:p>
          <a:p>
            <a:pPr algn="just">
              <a:lnSpc>
                <a:spcPct val="90000"/>
              </a:lnSpc>
            </a:pPr>
            <a:r>
              <a:rPr lang="tr-TR" sz="3600" dirty="0" smtClean="0">
                <a:solidFill>
                  <a:schemeClr val="tx2"/>
                </a:solidFill>
                <a:latin typeface="Times New Roman" panose="02020603050405020304" pitchFamily="18" charset="0"/>
                <a:cs typeface="Times New Roman" panose="02020603050405020304" pitchFamily="18" charset="0"/>
              </a:rPr>
              <a:t>İnsan, düşünce ve eylemleriyle kendi geleceğini biçimlendirebileceğine,  inandığında vizyon bir güç kazanır. </a:t>
            </a:r>
            <a:endParaRPr lang="tr-TR" sz="36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63688" y="116632"/>
            <a:ext cx="6912768" cy="12687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GELİŞTİRME</a:t>
            </a:r>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24</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611560" y="2354602"/>
            <a:ext cx="8208912" cy="358251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Vizyon, bir proje geliştirme değildir,o daha çok bir sembolik pusuladır ve bir ideale doğru yönelmenin hareket noktasıdır.</a:t>
            </a:r>
          </a:p>
          <a:p>
            <a:pPr algn="ctr">
              <a:lnSpc>
                <a:spcPct val="90000"/>
              </a:lnSpc>
              <a:buFont typeface="Wingdings" pitchFamily="2" charset="2"/>
              <a:buNone/>
            </a:pPr>
            <a:r>
              <a:rPr lang="tr-TR" sz="3600" dirty="0" smtClean="0">
                <a:solidFill>
                  <a:schemeClr val="tx2"/>
                </a:solidFill>
                <a:latin typeface="Times New Roman" panose="02020603050405020304" pitchFamily="18" charset="0"/>
                <a:cs typeface="Times New Roman" panose="02020603050405020304" pitchFamily="18" charset="0"/>
              </a:rPr>
              <a:t> Vizyon amaçtan farklıdır. Amaç bir yönelişe,bir başlığa benzer. Vizyon ise spesifik bir istikamet, arzulanan bir geleceğin resmidir.</a:t>
            </a:r>
          </a:p>
        </p:txBody>
      </p:sp>
      <p:sp>
        <p:nvSpPr>
          <p:cNvPr id="7" name="6 Metin kutusu"/>
          <p:cNvSpPr txBox="1"/>
          <p:nvPr/>
        </p:nvSpPr>
        <p:spPr>
          <a:xfrm>
            <a:off x="1763688" y="116632"/>
            <a:ext cx="6912768" cy="12687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GELİŞTİRME</a:t>
            </a: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25</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7" name="6 Metin kutusu"/>
          <p:cNvSpPr txBox="1"/>
          <p:nvPr/>
        </p:nvSpPr>
        <p:spPr>
          <a:xfrm>
            <a:off x="1763688" y="116632"/>
            <a:ext cx="6912768" cy="12687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GELİŞTİRME</a:t>
            </a:r>
          </a:p>
        </p:txBody>
      </p:sp>
      <p:sp>
        <p:nvSpPr>
          <p:cNvPr id="8" name="Text Box 10"/>
          <p:cNvSpPr txBox="1">
            <a:spLocks noChangeArrowheads="1"/>
          </p:cNvSpPr>
          <p:nvPr/>
        </p:nvSpPr>
        <p:spPr bwMode="auto">
          <a:xfrm>
            <a:off x="827584" y="3429000"/>
            <a:ext cx="1382216" cy="584775"/>
          </a:xfrm>
          <a:prstGeom prst="rect">
            <a:avLst/>
          </a:prstGeom>
          <a:solidFill>
            <a:srgbClr val="CCFF33"/>
          </a:solidFill>
          <a:ln w="9525">
            <a:solidFill>
              <a:srgbClr val="CC00FF"/>
            </a:solidFill>
            <a:miter lim="800000"/>
            <a:headEnd/>
            <a:tailEnd/>
          </a:ln>
          <a:effectLst/>
        </p:spPr>
        <p:txBody>
          <a:bodyPr wrap="square">
            <a:spAutoFit/>
          </a:bodyPr>
          <a:lstStyle/>
          <a:p>
            <a:pPr>
              <a:spcBef>
                <a:spcPct val="50000"/>
              </a:spcBef>
            </a:pPr>
            <a:r>
              <a:rPr lang="tr-TR" sz="1600" dirty="0"/>
              <a:t>MEVCUT </a:t>
            </a:r>
            <a:r>
              <a:rPr lang="tr-TR" sz="1600" dirty="0" smtClean="0"/>
              <a:t>GERÇEKLİK</a:t>
            </a:r>
            <a:endParaRPr lang="tr-TR" sz="1600" dirty="0"/>
          </a:p>
        </p:txBody>
      </p:sp>
      <p:sp>
        <p:nvSpPr>
          <p:cNvPr id="9" name="Line 12"/>
          <p:cNvSpPr>
            <a:spLocks noChangeShapeType="1"/>
          </p:cNvSpPr>
          <p:nvPr/>
        </p:nvSpPr>
        <p:spPr bwMode="auto">
          <a:xfrm flipH="1">
            <a:off x="2362200" y="3733800"/>
            <a:ext cx="1371600" cy="0"/>
          </a:xfrm>
          <a:prstGeom prst="line">
            <a:avLst/>
          </a:prstGeom>
          <a:noFill/>
          <a:ln w="38100">
            <a:solidFill>
              <a:schemeClr val="tx1"/>
            </a:solidFill>
            <a:round/>
            <a:headEnd/>
            <a:tailEnd type="triangle" w="med" len="med"/>
          </a:ln>
          <a:effectLst/>
        </p:spPr>
        <p:txBody>
          <a:bodyPr wrap="none"/>
          <a:lstStyle/>
          <a:p>
            <a:endParaRPr lang="tr-TR"/>
          </a:p>
        </p:txBody>
      </p:sp>
      <p:sp>
        <p:nvSpPr>
          <p:cNvPr id="10" name="Rectangle 5"/>
          <p:cNvSpPr>
            <a:spLocks noChangeArrowheads="1"/>
          </p:cNvSpPr>
          <p:nvPr/>
        </p:nvSpPr>
        <p:spPr bwMode="auto">
          <a:xfrm>
            <a:off x="3810000" y="3124200"/>
            <a:ext cx="1905000" cy="1371600"/>
          </a:xfrm>
          <a:prstGeom prst="rect">
            <a:avLst/>
          </a:prstGeom>
          <a:solidFill>
            <a:schemeClr val="accent1"/>
          </a:solidFill>
          <a:ln w="9525">
            <a:solidFill>
              <a:schemeClr val="tx1"/>
            </a:solidFill>
            <a:miter lim="800000"/>
            <a:headEnd/>
            <a:tailEnd/>
          </a:ln>
          <a:effectLst/>
        </p:spPr>
        <p:txBody>
          <a:bodyPr wrap="none" anchor="ctr"/>
          <a:lstStyle/>
          <a:p>
            <a:endParaRPr lang="tr-TR"/>
          </a:p>
        </p:txBody>
      </p:sp>
      <p:sp>
        <p:nvSpPr>
          <p:cNvPr id="11" name="Oval 6"/>
          <p:cNvSpPr>
            <a:spLocks noChangeArrowheads="1"/>
          </p:cNvSpPr>
          <p:nvPr/>
        </p:nvSpPr>
        <p:spPr bwMode="auto">
          <a:xfrm>
            <a:off x="4267200" y="3505200"/>
            <a:ext cx="990600" cy="533400"/>
          </a:xfrm>
          <a:prstGeom prst="ellipse">
            <a:avLst/>
          </a:prstGeom>
          <a:solidFill>
            <a:srgbClr val="FF9900"/>
          </a:solidFill>
          <a:ln w="9525">
            <a:solidFill>
              <a:schemeClr val="tx1"/>
            </a:solidFill>
            <a:round/>
            <a:headEnd/>
            <a:tailEnd/>
          </a:ln>
          <a:effectLst/>
        </p:spPr>
        <p:txBody>
          <a:bodyPr wrap="none" anchor="ctr"/>
          <a:lstStyle/>
          <a:p>
            <a:endParaRPr lang="tr-TR"/>
          </a:p>
        </p:txBody>
      </p:sp>
      <p:sp>
        <p:nvSpPr>
          <p:cNvPr id="12" name="Line 11"/>
          <p:cNvSpPr>
            <a:spLocks noChangeShapeType="1"/>
          </p:cNvSpPr>
          <p:nvPr/>
        </p:nvSpPr>
        <p:spPr bwMode="auto">
          <a:xfrm>
            <a:off x="5791200" y="3733800"/>
            <a:ext cx="1676400" cy="0"/>
          </a:xfrm>
          <a:prstGeom prst="line">
            <a:avLst/>
          </a:prstGeom>
          <a:noFill/>
          <a:ln w="38100">
            <a:solidFill>
              <a:schemeClr val="tx1"/>
            </a:solidFill>
            <a:round/>
            <a:headEnd/>
            <a:tailEnd type="triangle" w="med" len="med"/>
          </a:ln>
          <a:effectLst/>
        </p:spPr>
        <p:txBody>
          <a:bodyPr wrap="none"/>
          <a:lstStyle/>
          <a:p>
            <a:endParaRPr lang="tr-TR"/>
          </a:p>
        </p:txBody>
      </p:sp>
      <p:sp>
        <p:nvSpPr>
          <p:cNvPr id="13" name="Text Box 7"/>
          <p:cNvSpPr txBox="1">
            <a:spLocks noChangeArrowheads="1"/>
          </p:cNvSpPr>
          <p:nvPr/>
        </p:nvSpPr>
        <p:spPr bwMode="auto">
          <a:xfrm>
            <a:off x="7543800" y="3505200"/>
            <a:ext cx="1219200" cy="376238"/>
          </a:xfrm>
          <a:prstGeom prst="rect">
            <a:avLst/>
          </a:prstGeom>
          <a:solidFill>
            <a:srgbClr val="CCFF33"/>
          </a:solidFill>
          <a:ln w="9525">
            <a:solidFill>
              <a:srgbClr val="CC00FF"/>
            </a:solidFill>
            <a:miter lim="800000"/>
            <a:headEnd/>
            <a:tailEnd/>
          </a:ln>
          <a:effectLst/>
        </p:spPr>
        <p:txBody>
          <a:bodyPr>
            <a:spAutoFit/>
          </a:bodyPr>
          <a:lstStyle/>
          <a:p>
            <a:pPr>
              <a:spcBef>
                <a:spcPct val="50000"/>
              </a:spcBef>
            </a:pPr>
            <a:r>
              <a:rPr lang="tr-TR" sz="1800" dirty="0">
                <a:cs typeface="Times New Roman" pitchFamily="18" charset="0"/>
              </a:rPr>
              <a:t>VİZYON</a:t>
            </a:r>
            <a:r>
              <a:rPr lang="tr-TR" sz="1800" dirty="0"/>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1+#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p:bldP spid="11" grpId="0" animBg="1"/>
      <p:bldP spid="12" grpId="0" animBg="1"/>
      <p:bldP spid="13"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26</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611560" y="2083759"/>
            <a:ext cx="8208912" cy="412420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600" dirty="0" smtClean="0">
                <a:solidFill>
                  <a:schemeClr val="tx2"/>
                </a:solidFill>
                <a:latin typeface="Times New Roman" panose="02020603050405020304" pitchFamily="18" charset="0"/>
                <a:cs typeface="Times New Roman" panose="02020603050405020304" pitchFamily="18" charset="0"/>
              </a:rPr>
              <a:t>İnsan, düşünce ve eylemleriyle kendi geleceğini biçimlendirebileceğine, inandığında vizyon bir güç kazanır</a:t>
            </a:r>
            <a:r>
              <a:rPr lang="tr-TR" sz="3200" dirty="0" smtClean="0">
                <a:solidFill>
                  <a:schemeClr val="tx2"/>
                </a:solidFill>
                <a:latin typeface="Times New Roman" panose="02020603050405020304" pitchFamily="18" charset="0"/>
                <a:cs typeface="Times New Roman" panose="02020603050405020304" pitchFamily="18" charset="0"/>
              </a:rPr>
              <a:t>.</a:t>
            </a:r>
          </a:p>
          <a:p>
            <a:endParaRPr lang="tr-TR" sz="1000" dirty="0" smtClean="0">
              <a:solidFill>
                <a:schemeClr val="tx2"/>
              </a:solidFill>
              <a:latin typeface="Times New Roman" panose="02020603050405020304" pitchFamily="18" charset="0"/>
              <a:cs typeface="Times New Roman" panose="02020603050405020304" pitchFamily="18" charset="0"/>
            </a:endParaRPr>
          </a:p>
          <a:p>
            <a:pPr algn="just"/>
            <a:r>
              <a:rPr lang="tr-TR" sz="3600" dirty="0" smtClean="0">
                <a:solidFill>
                  <a:schemeClr val="tx2"/>
                </a:solidFill>
                <a:latin typeface="Times New Roman" panose="02020603050405020304" pitchFamily="18" charset="0"/>
                <a:cs typeface="Times New Roman" panose="02020603050405020304" pitchFamily="18" charset="0"/>
              </a:rPr>
              <a:t> Mevcut gerçekliklerin kendi düşünce ve eylemlerinin bir sonucu olduğunu görebilen insan yeni gerçeklikler için neler yapması gerektiğini bilecektir</a:t>
            </a:r>
            <a:r>
              <a:rPr lang="tr-TR" sz="3600" dirty="0" smtClean="0">
                <a:solidFill>
                  <a:schemeClr val="tx2"/>
                </a:solidFill>
                <a:cs typeface="Times New Roman" pitchFamily="18" charset="0"/>
              </a:rPr>
              <a:t>.</a:t>
            </a:r>
            <a:r>
              <a:rPr lang="tr-TR" sz="3600" dirty="0" smtClean="0">
                <a:solidFill>
                  <a:schemeClr val="tx2"/>
                </a:solidFill>
              </a:rPr>
              <a:t> </a:t>
            </a:r>
            <a:endParaRPr lang="tr-TR" sz="3600" dirty="0">
              <a:solidFill>
                <a:schemeClr val="tx2"/>
              </a:solidFill>
            </a:endParaRPr>
          </a:p>
        </p:txBody>
      </p:sp>
      <p:sp>
        <p:nvSpPr>
          <p:cNvPr id="7" name="6 Metin kutusu"/>
          <p:cNvSpPr txBox="1"/>
          <p:nvPr/>
        </p:nvSpPr>
        <p:spPr>
          <a:xfrm>
            <a:off x="1763688" y="116632"/>
            <a:ext cx="6912768" cy="12687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GELİŞTİRME</a:t>
            </a:r>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27</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1835696" y="2420888"/>
            <a:ext cx="6048672" cy="286232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3600" dirty="0" smtClean="0">
                <a:solidFill>
                  <a:schemeClr val="accent4"/>
                </a:solidFill>
              </a:rPr>
              <a:t>KİŞİLERİN VE KURUMLARIN GÜCÜ SEÇTİKLERİ VİZYONLERININ GÜCÜ İLE PARALELLİK GÖSTERİR</a:t>
            </a:r>
            <a:r>
              <a:rPr lang="tr-TR" sz="3600" dirty="0" smtClean="0">
                <a:solidFill>
                  <a:schemeClr val="accent4"/>
                </a:solidFill>
                <a:cs typeface="Times New Roman" pitchFamily="18" charset="0"/>
              </a:rPr>
              <a:t>.</a:t>
            </a:r>
            <a:r>
              <a:rPr lang="tr-TR" sz="3600" dirty="0" smtClean="0">
                <a:solidFill>
                  <a:schemeClr val="accent4"/>
                </a:solidFill>
              </a:rPr>
              <a:t> </a:t>
            </a:r>
            <a:endParaRPr lang="tr-TR" sz="3600" dirty="0">
              <a:solidFill>
                <a:schemeClr val="accent4"/>
              </a:solidFill>
            </a:endParaRPr>
          </a:p>
        </p:txBody>
      </p:sp>
      <p:sp>
        <p:nvSpPr>
          <p:cNvPr id="7" name="6 Metin kutusu"/>
          <p:cNvSpPr txBox="1"/>
          <p:nvPr/>
        </p:nvSpPr>
        <p:spPr>
          <a:xfrm>
            <a:off x="1763688" y="116632"/>
            <a:ext cx="6912768" cy="12687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GELİŞTİRME</a:t>
            </a:r>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28</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761901"/>
            <a:ext cx="5976664" cy="40811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pPr>
            <a:r>
              <a:rPr lang="tr-TR" sz="3600" dirty="0" smtClean="0">
                <a:solidFill>
                  <a:schemeClr val="tx2"/>
                </a:solidFill>
              </a:rPr>
              <a:t>Ortak vizyon geliştirmek liderlerin işidir.</a:t>
            </a:r>
          </a:p>
          <a:p>
            <a:pPr algn="ctr">
              <a:lnSpc>
                <a:spcPct val="90000"/>
              </a:lnSpc>
            </a:pPr>
            <a:endParaRPr lang="tr-TR" sz="3600" dirty="0" smtClean="0">
              <a:solidFill>
                <a:schemeClr val="tx2"/>
              </a:solidFill>
            </a:endParaRPr>
          </a:p>
          <a:p>
            <a:pPr algn="ctr">
              <a:lnSpc>
                <a:spcPct val="90000"/>
              </a:lnSpc>
            </a:pPr>
            <a:r>
              <a:rPr lang="tr-TR" sz="3600" dirty="0" smtClean="0">
                <a:solidFill>
                  <a:schemeClr val="tx2"/>
                </a:solidFill>
                <a:cs typeface="Times New Roman" pitchFamily="18" charset="0"/>
              </a:rPr>
              <a:t>Okul yöneticisi okulundaki e</a:t>
            </a:r>
            <a:r>
              <a:rPr lang="tr-TR" sz="3600" dirty="0" smtClean="0">
                <a:solidFill>
                  <a:schemeClr val="tx2"/>
                </a:solidFill>
              </a:rPr>
              <a:t>ğ</a:t>
            </a:r>
            <a:r>
              <a:rPr lang="tr-TR" sz="3600" dirty="0" smtClean="0">
                <a:solidFill>
                  <a:schemeClr val="tx2"/>
                </a:solidFill>
                <a:cs typeface="Times New Roman" pitchFamily="18" charset="0"/>
              </a:rPr>
              <a:t>itimcilerin ki</a:t>
            </a:r>
            <a:r>
              <a:rPr lang="tr-TR" sz="3600" dirty="0" smtClean="0">
                <a:solidFill>
                  <a:schemeClr val="tx2"/>
                </a:solidFill>
              </a:rPr>
              <a:t>ş</a:t>
            </a:r>
            <a:r>
              <a:rPr lang="tr-TR" sz="3600" dirty="0" smtClean="0">
                <a:solidFill>
                  <a:schemeClr val="tx2"/>
                </a:solidFill>
                <a:cs typeface="Times New Roman" pitchFamily="18" charset="0"/>
              </a:rPr>
              <a:t>isel vizyonlar</a:t>
            </a:r>
            <a:r>
              <a:rPr lang="tr-TR" sz="3600" dirty="0" smtClean="0">
                <a:solidFill>
                  <a:schemeClr val="tx2"/>
                </a:solidFill>
              </a:rPr>
              <a:t>ı</a:t>
            </a:r>
            <a:r>
              <a:rPr lang="tr-TR" sz="3600" dirty="0" smtClean="0">
                <a:solidFill>
                  <a:schemeClr val="tx2"/>
                </a:solidFill>
                <a:cs typeface="Times New Roman" pitchFamily="18" charset="0"/>
              </a:rPr>
              <a:t>n</a:t>
            </a:r>
            <a:r>
              <a:rPr lang="tr-TR" sz="3600" dirty="0" smtClean="0">
                <a:solidFill>
                  <a:schemeClr val="tx2"/>
                </a:solidFill>
              </a:rPr>
              <a:t>ı</a:t>
            </a:r>
            <a:r>
              <a:rPr lang="tr-TR" sz="3600" dirty="0" smtClean="0">
                <a:solidFill>
                  <a:schemeClr val="tx2"/>
                </a:solidFill>
                <a:cs typeface="Times New Roman" pitchFamily="18" charset="0"/>
              </a:rPr>
              <a:t> geli</a:t>
            </a:r>
            <a:r>
              <a:rPr lang="tr-TR" sz="3600" dirty="0" smtClean="0">
                <a:solidFill>
                  <a:schemeClr val="tx2"/>
                </a:solidFill>
              </a:rPr>
              <a:t>ş</a:t>
            </a:r>
            <a:r>
              <a:rPr lang="tr-TR" sz="3600" dirty="0" smtClean="0">
                <a:solidFill>
                  <a:schemeClr val="tx2"/>
                </a:solidFill>
                <a:cs typeface="Times New Roman" pitchFamily="18" charset="0"/>
              </a:rPr>
              <a:t>tirebilecekleri bir ortam </a:t>
            </a:r>
            <a:r>
              <a:rPr lang="tr-TR" sz="3600" dirty="0" smtClean="0">
                <a:solidFill>
                  <a:schemeClr val="tx2"/>
                </a:solidFill>
              </a:rPr>
              <a:t>hazırlamalıdır.</a:t>
            </a:r>
            <a:endParaRPr lang="tr-TR" sz="3600" dirty="0">
              <a:solidFill>
                <a:schemeClr val="tx2"/>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OKULDA ORTAK VİZYON </a:t>
            </a:r>
            <a:r>
              <a:rPr lang="tr-TR" sz="2700" dirty="0" smtClean="0"/>
              <a:t>GELİŞTİRME</a:t>
            </a:r>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29</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194053"/>
            <a:ext cx="5976664" cy="52168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pPr>
            <a:r>
              <a:rPr lang="tr-TR" sz="3600" dirty="0" smtClean="0">
                <a:solidFill>
                  <a:schemeClr val="tx2"/>
                </a:solidFill>
                <a:latin typeface="Times New Roman" panose="02020603050405020304" pitchFamily="18" charset="0"/>
                <a:cs typeface="Times New Roman" panose="02020603050405020304" pitchFamily="18" charset="0"/>
              </a:rPr>
              <a:t>Okulda ortak bir vizyon oluşturmak gündelik problemlerin en iyi panzehiridir. Çünkü büyük idealler peşindeki insanlar küçük işlerle uğraşmazlar</a:t>
            </a:r>
            <a:r>
              <a:rPr lang="tr-TR" sz="3600" b="1" dirty="0" smtClean="0">
                <a:solidFill>
                  <a:schemeClr val="tx2"/>
                </a:solidFill>
                <a:latin typeface="Times New Roman" panose="02020603050405020304" pitchFamily="18" charset="0"/>
                <a:cs typeface="Times New Roman" panose="02020603050405020304" pitchFamily="18" charset="0"/>
              </a:rPr>
              <a:t>.</a:t>
            </a:r>
          </a:p>
          <a:p>
            <a:pPr algn="just">
              <a:lnSpc>
                <a:spcPct val="90000"/>
              </a:lnSpc>
            </a:pPr>
            <a:endParaRPr lang="tr-TR" sz="1000" dirty="0" smtClean="0">
              <a:solidFill>
                <a:schemeClr val="tx2"/>
              </a:solidFill>
              <a:latin typeface="Times New Roman" panose="02020603050405020304" pitchFamily="18" charset="0"/>
              <a:cs typeface="Times New Roman" panose="02020603050405020304" pitchFamily="18" charset="0"/>
            </a:endParaRPr>
          </a:p>
          <a:p>
            <a:pPr algn="ctr">
              <a:lnSpc>
                <a:spcPct val="90000"/>
              </a:lnSpc>
            </a:pPr>
            <a:r>
              <a:rPr lang="tr-TR" sz="3600" dirty="0" smtClean="0">
                <a:solidFill>
                  <a:schemeClr val="tx2"/>
                </a:solidFill>
                <a:latin typeface="Times New Roman" panose="02020603050405020304" pitchFamily="18" charset="0"/>
                <a:cs typeface="Times New Roman" panose="02020603050405020304" pitchFamily="18" charset="0"/>
              </a:rPr>
              <a:t> Herkesi bir vizyon geliştirmeye yüreklendirmek gereklidir. Düşlerini ortaya koymalarına fırsatlar veriniz. </a:t>
            </a:r>
            <a:endParaRPr lang="tr-TR" sz="36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OKULDA ORTAK VİZYON </a:t>
            </a:r>
            <a:r>
              <a:rPr lang="tr-TR" sz="2700" dirty="0" smtClean="0"/>
              <a:t>GELİŞTİRME</a:t>
            </a: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7"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586541"/>
            <a:ext cx="5904656" cy="45797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accent4"/>
                </a:solidFill>
              </a:rPr>
              <a:t>O bir senaryodur. Basit ve birkaç fırça darbesi ile oluşturduğumuz bir görüntü olarak önce zihninizde var olur. Onunla ilgili olarak bildiğiniz tek şey vardır. Onu gerçekleştirmekle ilgili olarak duyduğunun sarsılmaz</a:t>
            </a:r>
            <a:r>
              <a:rPr lang="tr-TR" sz="3600" dirty="0" smtClean="0"/>
              <a:t> </a:t>
            </a:r>
            <a:r>
              <a:rPr lang="tr-TR" sz="3600" dirty="0" smtClean="0">
                <a:solidFill>
                  <a:srgbClr val="FF3399"/>
                </a:solidFill>
              </a:rPr>
              <a:t>İNANÇ</a:t>
            </a:r>
            <a:r>
              <a:rPr lang="tr-TR" sz="3600" dirty="0" smtClean="0"/>
              <a:t>.</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endParaRPr lang="tr-TR" sz="2800" b="1" dirty="0" smtClean="0">
              <a:solidFill>
                <a:schemeClr val="bg1"/>
              </a:solidFill>
            </a:endParaRP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30</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540302"/>
            <a:ext cx="612068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200" dirty="0" smtClean="0">
                <a:solidFill>
                  <a:schemeClr val="tx2"/>
                </a:solidFill>
                <a:latin typeface="Times New Roman" panose="02020603050405020304" pitchFamily="18" charset="0"/>
                <a:cs typeface="Times New Roman" panose="02020603050405020304" pitchFamily="18" charset="0"/>
              </a:rPr>
              <a:t>Bir bildirgenin,bir kurumun vizyon bildirgesi olabilmesi için:</a:t>
            </a:r>
          </a:p>
          <a:p>
            <a:pPr marL="457200" indent="-457200">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Kısa ve anlaşılabilir,</a:t>
            </a:r>
          </a:p>
          <a:p>
            <a:pPr marL="457200" indent="-457200">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Gelecekteki gelişmeleri öngörür,</a:t>
            </a:r>
          </a:p>
          <a:p>
            <a:pPr marL="457200" indent="-457200">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İdeal durumları tanımlayıcı,</a:t>
            </a:r>
          </a:p>
          <a:p>
            <a:pPr marL="457200" indent="-457200">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Bütün çalışanlara hitap edebilir,</a:t>
            </a:r>
          </a:p>
          <a:p>
            <a:pPr marL="457200" indent="-457200">
              <a:buFont typeface="Wingdings" panose="05000000000000000000" pitchFamily="2" charset="2"/>
              <a:buChar char="Ø"/>
            </a:pPr>
            <a:r>
              <a:rPr lang="tr-TR" sz="3200" dirty="0" smtClean="0">
                <a:solidFill>
                  <a:schemeClr val="tx2"/>
                </a:solidFill>
                <a:latin typeface="Times New Roman" panose="02020603050405020304" pitchFamily="18" charset="0"/>
                <a:cs typeface="Times New Roman" panose="02020603050405020304" pitchFamily="18" charset="0"/>
              </a:rPr>
              <a:t>Çalışanları motive edici ve gayretlendirici,</a:t>
            </a:r>
          </a:p>
          <a:p>
            <a:r>
              <a:rPr lang="tr-TR" sz="3200" dirty="0" smtClean="0">
                <a:solidFill>
                  <a:schemeClr val="tx2"/>
                </a:solidFill>
                <a:latin typeface="Times New Roman" panose="02020603050405020304" pitchFamily="18" charset="0"/>
                <a:cs typeface="Times New Roman" panose="02020603050405020304" pitchFamily="18" charset="0"/>
              </a:rPr>
              <a:t>olması gerekir.</a:t>
            </a:r>
            <a:endParaRPr lang="tr-TR" sz="32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BİLDİRGESİ</a:t>
            </a:r>
            <a:endParaRPr lang="tr-TR" sz="2700" dirty="0" smtClean="0"/>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31</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401803"/>
            <a:ext cx="6120680" cy="480131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buFont typeface="Wingdings" panose="05000000000000000000" pitchFamily="2" charset="2"/>
              <a:buChar char="Ø"/>
            </a:pPr>
            <a:r>
              <a:rPr lang="tr-TR" sz="3400" dirty="0" smtClean="0">
                <a:solidFill>
                  <a:schemeClr val="tx2"/>
                </a:solidFill>
                <a:latin typeface="Times New Roman" panose="02020603050405020304" pitchFamily="18" charset="0"/>
                <a:cs typeface="Times New Roman" panose="02020603050405020304" pitchFamily="18" charset="0"/>
              </a:rPr>
              <a:t>İçten gelir.</a:t>
            </a:r>
          </a:p>
          <a:p>
            <a:pPr marL="457200" indent="-457200">
              <a:buFont typeface="Wingdings" panose="05000000000000000000" pitchFamily="2" charset="2"/>
              <a:buChar char="Ø"/>
            </a:pPr>
            <a:r>
              <a:rPr lang="tr-TR" sz="3400" dirty="0" smtClean="0">
                <a:solidFill>
                  <a:schemeClr val="tx2"/>
                </a:solidFill>
                <a:latin typeface="Times New Roman" panose="02020603050405020304" pitchFamily="18" charset="0"/>
                <a:cs typeface="Times New Roman" panose="02020603050405020304" pitchFamily="18" charset="0"/>
              </a:rPr>
              <a:t>Amaçlara kilitlenme işidir.</a:t>
            </a:r>
          </a:p>
          <a:p>
            <a:pPr marL="457200" indent="-457200">
              <a:buFont typeface="Wingdings" panose="05000000000000000000" pitchFamily="2" charset="2"/>
              <a:buChar char="Ø"/>
            </a:pPr>
            <a:r>
              <a:rPr lang="tr-TR" sz="3400" dirty="0" smtClean="0">
                <a:solidFill>
                  <a:schemeClr val="tx2"/>
                </a:solidFill>
                <a:latin typeface="Times New Roman" panose="02020603050405020304" pitchFamily="18" charset="0"/>
                <a:cs typeface="Times New Roman" panose="02020603050405020304" pitchFamily="18" charset="0"/>
              </a:rPr>
              <a:t>İleriye doğru çeken ve bitmeyen bir enerji kaynağıdır. </a:t>
            </a:r>
          </a:p>
          <a:p>
            <a:pPr marL="457200" indent="-457200">
              <a:buFont typeface="Wingdings" panose="05000000000000000000" pitchFamily="2" charset="2"/>
              <a:buChar char="Ø"/>
            </a:pPr>
            <a:r>
              <a:rPr lang="tr-TR" sz="3400" dirty="0" smtClean="0">
                <a:solidFill>
                  <a:schemeClr val="tx2"/>
                </a:solidFill>
                <a:latin typeface="Times New Roman" panose="02020603050405020304" pitchFamily="18" charset="0"/>
                <a:cs typeface="Times New Roman" panose="02020603050405020304" pitchFamily="18" charset="0"/>
              </a:rPr>
              <a:t>Arzuladığımız bir geleceğin resmidir.</a:t>
            </a:r>
          </a:p>
          <a:p>
            <a:pPr marL="457200" indent="-457200">
              <a:buFont typeface="Wingdings" panose="05000000000000000000" pitchFamily="2" charset="2"/>
              <a:buChar char="Ø"/>
            </a:pPr>
            <a:r>
              <a:rPr lang="tr-TR" sz="3400" dirty="0" smtClean="0">
                <a:solidFill>
                  <a:schemeClr val="tx2"/>
                </a:solidFill>
                <a:latin typeface="Times New Roman" panose="02020603050405020304" pitchFamily="18" charset="0"/>
                <a:cs typeface="Times New Roman" panose="02020603050405020304" pitchFamily="18" charset="0"/>
              </a:rPr>
              <a:t>Aydaki insan olma hayalidir.</a:t>
            </a:r>
          </a:p>
          <a:p>
            <a:pPr marL="457200" indent="-457200">
              <a:buFont typeface="Wingdings" panose="05000000000000000000" pitchFamily="2" charset="2"/>
              <a:buChar char="Ø"/>
            </a:pPr>
            <a:r>
              <a:rPr lang="tr-TR" sz="3400" dirty="0" smtClean="0">
                <a:solidFill>
                  <a:schemeClr val="tx2"/>
                </a:solidFill>
                <a:latin typeface="Times New Roman" panose="02020603050405020304" pitchFamily="18" charset="0"/>
                <a:cs typeface="Times New Roman" panose="02020603050405020304" pitchFamily="18" charset="0"/>
              </a:rPr>
              <a:t>Mevcut gerçekliliğimizin yansımasıdır.</a:t>
            </a:r>
            <a:endParaRPr lang="tr-TR" sz="3400" dirty="0">
              <a:solidFill>
                <a:schemeClr val="tx2"/>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KİŞİSEL VİZYON</a:t>
            </a:r>
            <a:endParaRPr lang="tr-TR" sz="2700" dirty="0" smtClean="0"/>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32</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170970"/>
            <a:ext cx="612068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Wingdings" pitchFamily="2" charset="2"/>
              <a:buNone/>
            </a:pPr>
            <a:r>
              <a:rPr lang="tr-TR" sz="2400" dirty="0" smtClean="0">
                <a:solidFill>
                  <a:srgbClr val="FF3300"/>
                </a:solidFill>
                <a:cs typeface="Times New Roman" pitchFamily="18" charset="0"/>
              </a:rPr>
              <a:t>	</a:t>
            </a:r>
            <a:r>
              <a:rPr lang="tr-TR" sz="2800" u="sng" dirty="0" smtClean="0">
                <a:solidFill>
                  <a:srgbClr val="FF3300"/>
                </a:solidFill>
                <a:cs typeface="Times New Roman" pitchFamily="18" charset="0"/>
              </a:rPr>
              <a:t>Bugünkü vizyon</a:t>
            </a:r>
            <a:r>
              <a:rPr lang="tr-TR" sz="2800" dirty="0" smtClean="0">
                <a:solidFill>
                  <a:schemeClr val="tx2"/>
                </a:solidFill>
                <a:cs typeface="Times New Roman" pitchFamily="18" charset="0"/>
              </a:rPr>
              <a:t>, bize içinde bulunduğumuz yeri gösterir.</a:t>
            </a:r>
            <a:r>
              <a:rPr lang="tr-TR" sz="2800" dirty="0" smtClean="0">
                <a:solidFill>
                  <a:schemeClr val="tx2"/>
                </a:solidFill>
              </a:rPr>
              <a:t> Okulun</a:t>
            </a:r>
            <a:r>
              <a:rPr lang="tr-TR" sz="2800" dirty="0" smtClean="0">
                <a:solidFill>
                  <a:schemeClr val="tx2"/>
                </a:solidFill>
                <a:cs typeface="Times New Roman" pitchFamily="18" charset="0"/>
              </a:rPr>
              <a:t> bulundu</a:t>
            </a:r>
            <a:r>
              <a:rPr lang="tr-TR" sz="2800" dirty="0" smtClean="0">
                <a:solidFill>
                  <a:schemeClr val="tx2"/>
                </a:solidFill>
              </a:rPr>
              <a:t>ğ</a:t>
            </a:r>
            <a:r>
              <a:rPr lang="tr-TR" sz="2800" dirty="0" smtClean="0">
                <a:solidFill>
                  <a:schemeClr val="tx2"/>
                </a:solidFill>
                <a:cs typeface="Times New Roman" pitchFamily="18" charset="0"/>
              </a:rPr>
              <a:t>u notay</a:t>
            </a:r>
            <a:r>
              <a:rPr lang="tr-TR" sz="2800" dirty="0" smtClean="0">
                <a:solidFill>
                  <a:schemeClr val="tx2"/>
                </a:solidFill>
              </a:rPr>
              <a:t>ı</a:t>
            </a:r>
            <a:r>
              <a:rPr lang="tr-TR" sz="2800" dirty="0" smtClean="0">
                <a:solidFill>
                  <a:schemeClr val="tx2"/>
                </a:solidFill>
                <a:cs typeface="Times New Roman" pitchFamily="18" charset="0"/>
              </a:rPr>
              <a:t> ve bu notadan hareketle de</a:t>
            </a:r>
            <a:r>
              <a:rPr lang="tr-TR" sz="2800" dirty="0" smtClean="0">
                <a:solidFill>
                  <a:schemeClr val="tx2"/>
                </a:solidFill>
              </a:rPr>
              <a:t>ğiş</a:t>
            </a:r>
            <a:r>
              <a:rPr lang="tr-TR" sz="2800" dirty="0" smtClean="0">
                <a:solidFill>
                  <a:schemeClr val="tx2"/>
                </a:solidFill>
                <a:cs typeface="Times New Roman" pitchFamily="18" charset="0"/>
              </a:rPr>
              <a:t>meye ba</a:t>
            </a:r>
            <a:r>
              <a:rPr lang="tr-TR" sz="2800" dirty="0" smtClean="0">
                <a:solidFill>
                  <a:schemeClr val="tx2"/>
                </a:solidFill>
              </a:rPr>
              <a:t>ş</a:t>
            </a:r>
            <a:r>
              <a:rPr lang="tr-TR" sz="2800" dirty="0" smtClean="0">
                <a:solidFill>
                  <a:schemeClr val="tx2"/>
                </a:solidFill>
                <a:cs typeface="Times New Roman" pitchFamily="18" charset="0"/>
              </a:rPr>
              <a:t>layaca</a:t>
            </a:r>
            <a:r>
              <a:rPr lang="tr-TR" sz="2800" dirty="0" smtClean="0">
                <a:solidFill>
                  <a:schemeClr val="tx2"/>
                </a:solidFill>
              </a:rPr>
              <a:t>ğı</a:t>
            </a:r>
            <a:r>
              <a:rPr lang="tr-TR" sz="2800" dirty="0" smtClean="0">
                <a:solidFill>
                  <a:schemeClr val="tx2"/>
                </a:solidFill>
                <a:cs typeface="Times New Roman" pitchFamily="18" charset="0"/>
              </a:rPr>
              <a:t>na i</a:t>
            </a:r>
            <a:r>
              <a:rPr lang="tr-TR" sz="2800" dirty="0" smtClean="0">
                <a:solidFill>
                  <a:schemeClr val="tx2"/>
                </a:solidFill>
              </a:rPr>
              <a:t>ş</a:t>
            </a:r>
            <a:r>
              <a:rPr lang="tr-TR" sz="2800" dirty="0" smtClean="0">
                <a:solidFill>
                  <a:schemeClr val="tx2"/>
                </a:solidFill>
                <a:cs typeface="Times New Roman" pitchFamily="18" charset="0"/>
              </a:rPr>
              <a:t>aret eder.</a:t>
            </a:r>
            <a:r>
              <a:rPr lang="tr-TR" sz="2800" dirty="0" smtClean="0">
                <a:solidFill>
                  <a:schemeClr val="tx2"/>
                </a:solidFill>
              </a:rPr>
              <a:t> </a:t>
            </a:r>
            <a:r>
              <a:rPr lang="tr-TR" sz="2800" dirty="0" smtClean="0">
                <a:solidFill>
                  <a:schemeClr val="tx2"/>
                </a:solidFill>
                <a:cs typeface="Times New Roman" pitchFamily="18" charset="0"/>
              </a:rPr>
              <a:t>Bugünkü vizyon bir ç</a:t>
            </a:r>
            <a:r>
              <a:rPr lang="tr-TR" sz="2800" dirty="0" smtClean="0">
                <a:solidFill>
                  <a:schemeClr val="tx2"/>
                </a:solidFill>
              </a:rPr>
              <a:t>ı</a:t>
            </a:r>
            <a:r>
              <a:rPr lang="tr-TR" sz="2800" dirty="0" smtClean="0">
                <a:solidFill>
                  <a:schemeClr val="tx2"/>
                </a:solidFill>
                <a:cs typeface="Times New Roman" pitchFamily="18" charset="0"/>
              </a:rPr>
              <a:t>k</a:t>
            </a:r>
            <a:r>
              <a:rPr lang="tr-TR" sz="2800" dirty="0" smtClean="0">
                <a:solidFill>
                  <a:schemeClr val="tx2"/>
                </a:solidFill>
              </a:rPr>
              <a:t>ış</a:t>
            </a:r>
            <a:r>
              <a:rPr lang="tr-TR" sz="2800" dirty="0" smtClean="0">
                <a:solidFill>
                  <a:schemeClr val="tx2"/>
                </a:solidFill>
                <a:cs typeface="Times New Roman" pitchFamily="18" charset="0"/>
              </a:rPr>
              <a:t>,</a:t>
            </a:r>
            <a:r>
              <a:rPr lang="tr-TR" sz="2800" dirty="0" smtClean="0">
                <a:solidFill>
                  <a:schemeClr val="tx2"/>
                </a:solidFill>
              </a:rPr>
              <a:t> </a:t>
            </a:r>
            <a:r>
              <a:rPr lang="tr-TR" sz="2800" dirty="0" smtClean="0">
                <a:solidFill>
                  <a:schemeClr val="tx2"/>
                </a:solidFill>
                <a:cs typeface="Times New Roman" pitchFamily="18" charset="0"/>
              </a:rPr>
              <a:t>gelecek vizyonu ise bir var</a:t>
            </a:r>
            <a:r>
              <a:rPr lang="tr-TR" sz="2800" dirty="0" smtClean="0">
                <a:solidFill>
                  <a:schemeClr val="tx2"/>
                </a:solidFill>
              </a:rPr>
              <a:t>ış</a:t>
            </a:r>
            <a:r>
              <a:rPr lang="tr-TR" sz="2800" dirty="0" smtClean="0">
                <a:solidFill>
                  <a:schemeClr val="tx2"/>
                </a:solidFill>
                <a:cs typeface="Times New Roman" pitchFamily="18" charset="0"/>
              </a:rPr>
              <a:t> noktas</a:t>
            </a:r>
            <a:r>
              <a:rPr lang="tr-TR" sz="2800" dirty="0" smtClean="0">
                <a:solidFill>
                  <a:schemeClr val="tx2"/>
                </a:solidFill>
              </a:rPr>
              <a:t>ı</a:t>
            </a:r>
            <a:r>
              <a:rPr lang="tr-TR" sz="2800" dirty="0" smtClean="0">
                <a:solidFill>
                  <a:schemeClr val="tx2"/>
                </a:solidFill>
                <a:cs typeface="Times New Roman" pitchFamily="18" charset="0"/>
              </a:rPr>
              <a:t>d</a:t>
            </a:r>
            <a:r>
              <a:rPr lang="tr-TR" sz="2800" dirty="0" smtClean="0">
                <a:solidFill>
                  <a:schemeClr val="tx2"/>
                </a:solidFill>
              </a:rPr>
              <a:t>ı</a:t>
            </a:r>
            <a:r>
              <a:rPr lang="tr-TR" sz="2800" dirty="0" smtClean="0">
                <a:solidFill>
                  <a:schemeClr val="tx2"/>
                </a:solidFill>
                <a:cs typeface="Times New Roman" pitchFamily="18" charset="0"/>
              </a:rPr>
              <a:t>r.</a:t>
            </a:r>
            <a:r>
              <a:rPr lang="tr-TR" sz="2800" dirty="0" smtClean="0">
                <a:solidFill>
                  <a:schemeClr val="tx2"/>
                </a:solidFill>
              </a:rPr>
              <a:t> </a:t>
            </a:r>
          </a:p>
          <a:p>
            <a:pPr>
              <a:buFont typeface="Wingdings" pitchFamily="2" charset="2"/>
              <a:buNone/>
            </a:pPr>
            <a:r>
              <a:rPr lang="tr-TR" sz="2800" dirty="0" smtClean="0">
                <a:solidFill>
                  <a:schemeClr val="tx2"/>
                </a:solidFill>
              </a:rPr>
              <a:t>	</a:t>
            </a:r>
            <a:r>
              <a:rPr lang="tr-TR" sz="2800" u="sng" dirty="0" smtClean="0">
                <a:solidFill>
                  <a:srgbClr val="FF3300"/>
                </a:solidFill>
                <a:cs typeface="Times New Roman" pitchFamily="18" charset="0"/>
              </a:rPr>
              <a:t>Gelecek vizyonu</a:t>
            </a:r>
            <a:r>
              <a:rPr lang="tr-TR" sz="2800" dirty="0" smtClean="0">
                <a:solidFill>
                  <a:schemeClr val="tx2"/>
                </a:solidFill>
                <a:cs typeface="Times New Roman" pitchFamily="18" charset="0"/>
              </a:rPr>
              <a:t>,</a:t>
            </a:r>
            <a:r>
              <a:rPr lang="tr-TR" sz="2800" dirty="0" smtClean="0">
                <a:solidFill>
                  <a:schemeClr val="tx2"/>
                </a:solidFill>
              </a:rPr>
              <a:t> </a:t>
            </a:r>
            <a:r>
              <a:rPr lang="tr-TR" sz="2800" dirty="0" smtClean="0">
                <a:solidFill>
                  <a:schemeClr val="tx2"/>
                </a:solidFill>
                <a:cs typeface="Times New Roman" pitchFamily="18" charset="0"/>
              </a:rPr>
              <a:t>varmak istedi</a:t>
            </a:r>
            <a:r>
              <a:rPr lang="tr-TR" sz="2800" dirty="0" smtClean="0">
                <a:solidFill>
                  <a:schemeClr val="tx2"/>
                </a:solidFill>
              </a:rPr>
              <a:t>ğ</a:t>
            </a:r>
            <a:r>
              <a:rPr lang="tr-TR" sz="2800" dirty="0" smtClean="0">
                <a:solidFill>
                  <a:schemeClr val="tx2"/>
                </a:solidFill>
                <a:cs typeface="Times New Roman" pitchFamily="18" charset="0"/>
              </a:rPr>
              <a:t>imiz hedefi gösterir.</a:t>
            </a:r>
            <a:r>
              <a:rPr lang="tr-TR" sz="2800" dirty="0" smtClean="0">
                <a:solidFill>
                  <a:schemeClr val="tx2"/>
                </a:solidFill>
              </a:rPr>
              <a:t> </a:t>
            </a:r>
            <a:r>
              <a:rPr lang="tr-TR" sz="2800" dirty="0" smtClean="0">
                <a:solidFill>
                  <a:schemeClr val="tx2"/>
                </a:solidFill>
                <a:cs typeface="Times New Roman" pitchFamily="18" charset="0"/>
              </a:rPr>
              <a:t>Gelecek vizyonu iyi belirlenir ve payla</a:t>
            </a:r>
            <a:r>
              <a:rPr lang="tr-TR" sz="2800" dirty="0" smtClean="0">
                <a:solidFill>
                  <a:schemeClr val="tx2"/>
                </a:solidFill>
              </a:rPr>
              <a:t>şılı</a:t>
            </a:r>
            <a:r>
              <a:rPr lang="tr-TR" sz="2800" dirty="0" smtClean="0">
                <a:solidFill>
                  <a:schemeClr val="tx2"/>
                </a:solidFill>
                <a:cs typeface="Times New Roman" pitchFamily="18" charset="0"/>
              </a:rPr>
              <a:t>rsa kurum mensuplar</a:t>
            </a:r>
            <a:r>
              <a:rPr lang="tr-TR" sz="2800" dirty="0" smtClean="0">
                <a:solidFill>
                  <a:schemeClr val="tx2"/>
                </a:solidFill>
              </a:rPr>
              <a:t>ını</a:t>
            </a:r>
            <a:r>
              <a:rPr lang="tr-TR" sz="2800" dirty="0" smtClean="0">
                <a:solidFill>
                  <a:schemeClr val="tx2"/>
                </a:solidFill>
                <a:cs typeface="Times New Roman" pitchFamily="18" charset="0"/>
              </a:rPr>
              <a:t> kolayca etraf</a:t>
            </a:r>
            <a:r>
              <a:rPr lang="tr-TR" sz="2800" dirty="0" smtClean="0">
                <a:solidFill>
                  <a:schemeClr val="tx2"/>
                </a:solidFill>
              </a:rPr>
              <a:t>ı</a:t>
            </a:r>
            <a:r>
              <a:rPr lang="tr-TR" sz="2800" dirty="0" smtClean="0">
                <a:solidFill>
                  <a:schemeClr val="tx2"/>
                </a:solidFill>
                <a:cs typeface="Times New Roman" pitchFamily="18" charset="0"/>
              </a:rPr>
              <a:t>nda toplayabilir</a:t>
            </a:r>
            <a:r>
              <a:rPr lang="tr-TR" sz="2800" dirty="0" smtClean="0">
                <a:cs typeface="Times New Roman" pitchFamily="18" charset="0"/>
              </a:rPr>
              <a:t>.</a:t>
            </a:r>
            <a:endParaRPr lang="tr-TR" sz="2800" dirty="0"/>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GELECEK VİZYONU</a:t>
            </a:r>
            <a:endParaRPr lang="tr-TR" sz="2700" dirty="0" smtClean="0"/>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33</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235602"/>
            <a:ext cx="6120680" cy="51337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pPr>
            <a:r>
              <a:rPr lang="tr-TR" sz="2800" dirty="0" smtClean="0">
                <a:solidFill>
                  <a:schemeClr val="tx2"/>
                </a:solidFill>
                <a:latin typeface="Times New Roman" pitchFamily="18" charset="0"/>
                <a:cs typeface="Times New Roman" pitchFamily="18" charset="0"/>
              </a:rPr>
              <a:t>Gelecekte kimlere hizmet edeceğiz?</a:t>
            </a:r>
          </a:p>
          <a:p>
            <a:pPr algn="ctr">
              <a:lnSpc>
                <a:spcPct val="90000"/>
              </a:lnSpc>
            </a:pPr>
            <a:r>
              <a:rPr lang="tr-TR" sz="2800" dirty="0" smtClean="0">
                <a:solidFill>
                  <a:schemeClr val="tx2"/>
                </a:solidFill>
                <a:latin typeface="Times New Roman" pitchFamily="18" charset="0"/>
                <a:cs typeface="Times New Roman" pitchFamily="18" charset="0"/>
              </a:rPr>
              <a:t>Velilerimiz ve sosyal paydaşlarımızla nasıl çalışacağız?</a:t>
            </a:r>
          </a:p>
          <a:p>
            <a:pPr algn="ctr">
              <a:lnSpc>
                <a:spcPct val="90000"/>
              </a:lnSpc>
            </a:pPr>
            <a:r>
              <a:rPr lang="tr-TR" sz="2800" dirty="0" smtClean="0">
                <a:solidFill>
                  <a:schemeClr val="tx2"/>
                </a:solidFill>
                <a:latin typeface="Times New Roman" pitchFamily="18" charset="0"/>
                <a:cs typeface="Times New Roman" pitchFamily="18" charset="0"/>
              </a:rPr>
              <a:t>Sosyal paydaşlarımız için ürettiğimiz değer ne olacak ve bu değeri nasıl üreteceğiz?</a:t>
            </a:r>
          </a:p>
          <a:p>
            <a:pPr algn="ctr">
              <a:lnSpc>
                <a:spcPct val="90000"/>
              </a:lnSpc>
            </a:pPr>
            <a:r>
              <a:rPr lang="tr-TR" sz="2800" dirty="0" smtClean="0">
                <a:solidFill>
                  <a:schemeClr val="tx2"/>
                </a:solidFill>
                <a:latin typeface="Times New Roman" pitchFamily="18" charset="0"/>
                <a:cs typeface="Times New Roman" pitchFamily="18" charset="0"/>
              </a:rPr>
              <a:t>Hangi kanallarından velilerimize ulaşacağız?</a:t>
            </a:r>
          </a:p>
          <a:p>
            <a:pPr algn="ctr">
              <a:lnSpc>
                <a:spcPct val="90000"/>
              </a:lnSpc>
            </a:pPr>
            <a:r>
              <a:rPr lang="tr-TR" sz="2800" dirty="0" smtClean="0">
                <a:solidFill>
                  <a:schemeClr val="tx2"/>
                </a:solidFill>
                <a:latin typeface="Times New Roman" pitchFamily="18" charset="0"/>
                <a:cs typeface="Times New Roman" pitchFamily="18" charset="0"/>
              </a:rPr>
              <a:t>Rakiplerimiz kimler olacak?</a:t>
            </a:r>
          </a:p>
          <a:p>
            <a:pPr algn="ctr">
              <a:lnSpc>
                <a:spcPct val="90000"/>
              </a:lnSpc>
            </a:pPr>
            <a:r>
              <a:rPr lang="tr-TR" sz="2800" dirty="0" smtClean="0">
                <a:solidFill>
                  <a:schemeClr val="tx2"/>
                </a:solidFill>
                <a:latin typeface="Times New Roman" pitchFamily="18" charset="0"/>
                <a:cs typeface="Times New Roman" pitchFamily="18" charset="0"/>
              </a:rPr>
              <a:t>Rekabet üstünlüğümüzün kaynağı ne olacak?</a:t>
            </a:r>
          </a:p>
          <a:p>
            <a:pPr algn="ctr">
              <a:lnSpc>
                <a:spcPct val="90000"/>
              </a:lnSpc>
            </a:pPr>
            <a:r>
              <a:rPr lang="tr-TR" sz="2800" dirty="0" smtClean="0">
                <a:solidFill>
                  <a:schemeClr val="tx2"/>
                </a:solidFill>
                <a:latin typeface="Times New Roman" pitchFamily="18" charset="0"/>
                <a:cs typeface="Times New Roman" pitchFamily="18" charset="0"/>
              </a:rPr>
              <a:t>Bizi tek ve yegane kılacak kabiliyet ve yeteneklerimiz neler olacak? </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GELECEK VİZYONU</a:t>
            </a:r>
            <a:endParaRPr lang="tr-TR" sz="2700" dirty="0" smtClean="0"/>
          </a:p>
        </p:txBody>
      </p:sp>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34</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540302"/>
            <a:ext cx="612068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3200" dirty="0" smtClean="0">
                <a:solidFill>
                  <a:schemeClr val="tx2"/>
                </a:solidFill>
                <a:cs typeface="Times New Roman" pitchFamily="18" charset="0"/>
              </a:rPr>
              <a:t>Bize </a:t>
            </a:r>
            <a:r>
              <a:rPr lang="tr-TR" sz="3200" dirty="0" smtClean="0">
                <a:solidFill>
                  <a:schemeClr val="tx2"/>
                </a:solidFill>
              </a:rPr>
              <a:t>değer katacak</a:t>
            </a:r>
            <a:r>
              <a:rPr lang="tr-TR" sz="3200" dirty="0" smtClean="0">
                <a:solidFill>
                  <a:schemeClr val="tx2"/>
                </a:solidFill>
                <a:cs typeface="Times New Roman" pitchFamily="18" charset="0"/>
              </a:rPr>
              <a:t> esas şey ne olacak?</a:t>
            </a:r>
          </a:p>
          <a:p>
            <a:pPr algn="just"/>
            <a:r>
              <a:rPr lang="tr-TR" sz="3200" dirty="0" smtClean="0">
                <a:solidFill>
                  <a:schemeClr val="tx2"/>
                </a:solidFill>
              </a:rPr>
              <a:t>Eğitimde</a:t>
            </a:r>
            <a:r>
              <a:rPr lang="tr-TR" sz="3200" dirty="0" smtClean="0">
                <a:solidFill>
                  <a:schemeClr val="tx2"/>
                </a:solidFill>
                <a:cs typeface="Times New Roman" pitchFamily="18" charset="0"/>
              </a:rPr>
              <a:t> nasıl alg</a:t>
            </a:r>
            <a:r>
              <a:rPr lang="tr-TR" sz="3200" dirty="0" smtClean="0">
                <a:solidFill>
                  <a:schemeClr val="tx2"/>
                </a:solidFill>
              </a:rPr>
              <a:t>ı</a:t>
            </a:r>
            <a:r>
              <a:rPr lang="tr-TR" sz="3200" dirty="0" smtClean="0">
                <a:solidFill>
                  <a:schemeClr val="tx2"/>
                </a:solidFill>
                <a:cs typeface="Times New Roman" pitchFamily="18" charset="0"/>
              </a:rPr>
              <a:t>lanaca</a:t>
            </a:r>
            <a:r>
              <a:rPr lang="tr-TR" sz="3200" dirty="0" smtClean="0">
                <a:solidFill>
                  <a:schemeClr val="tx2"/>
                </a:solidFill>
              </a:rPr>
              <a:t>ğı</a:t>
            </a:r>
            <a:r>
              <a:rPr lang="tr-TR" sz="3200" dirty="0" smtClean="0">
                <a:solidFill>
                  <a:schemeClr val="tx2"/>
                </a:solidFill>
                <a:cs typeface="Times New Roman" pitchFamily="18" charset="0"/>
              </a:rPr>
              <a:t>z?</a:t>
            </a:r>
          </a:p>
          <a:p>
            <a:pPr algn="just"/>
            <a:r>
              <a:rPr lang="tr-TR" sz="3200" dirty="0" smtClean="0">
                <a:solidFill>
                  <a:schemeClr val="tx2"/>
                </a:solidFill>
              </a:rPr>
              <a:t>Okulumuz</a:t>
            </a:r>
            <a:r>
              <a:rPr lang="tr-TR" sz="3200" dirty="0" smtClean="0">
                <a:solidFill>
                  <a:schemeClr val="tx2"/>
                </a:solidFill>
                <a:cs typeface="Times New Roman" pitchFamily="18" charset="0"/>
              </a:rPr>
              <a:t>,</a:t>
            </a:r>
            <a:r>
              <a:rPr lang="tr-TR" sz="3200" dirty="0" smtClean="0">
                <a:solidFill>
                  <a:schemeClr val="tx2"/>
                </a:solidFill>
              </a:rPr>
              <a:t> </a:t>
            </a:r>
            <a:r>
              <a:rPr lang="tr-TR" sz="3200" dirty="0" smtClean="0">
                <a:solidFill>
                  <a:schemeClr val="tx2"/>
                </a:solidFill>
                <a:cs typeface="Times New Roman" pitchFamily="18" charset="0"/>
              </a:rPr>
              <a:t>çalışanlar için nasıl bir çal</a:t>
            </a:r>
            <a:r>
              <a:rPr lang="tr-TR" sz="3200" dirty="0" smtClean="0">
                <a:solidFill>
                  <a:schemeClr val="tx2"/>
                </a:solidFill>
              </a:rPr>
              <a:t>ış</a:t>
            </a:r>
            <a:r>
              <a:rPr lang="tr-TR" sz="3200" dirty="0" smtClean="0">
                <a:solidFill>
                  <a:schemeClr val="tx2"/>
                </a:solidFill>
                <a:cs typeface="Times New Roman" pitchFamily="18" charset="0"/>
              </a:rPr>
              <a:t>ma yeri olacak?</a:t>
            </a:r>
          </a:p>
          <a:p>
            <a:pPr algn="just"/>
            <a:r>
              <a:rPr lang="tr-TR" sz="3200" dirty="0" smtClean="0">
                <a:solidFill>
                  <a:schemeClr val="tx2"/>
                </a:solidFill>
                <a:cs typeface="Times New Roman" pitchFamily="18" charset="0"/>
              </a:rPr>
              <a:t>De</a:t>
            </a:r>
            <a:r>
              <a:rPr lang="tr-TR" sz="3200" dirty="0" smtClean="0">
                <a:solidFill>
                  <a:schemeClr val="tx2"/>
                </a:solidFill>
              </a:rPr>
              <a:t>ğ</a:t>
            </a:r>
            <a:r>
              <a:rPr lang="tr-TR" sz="3200" dirty="0" smtClean="0">
                <a:solidFill>
                  <a:schemeClr val="tx2"/>
                </a:solidFill>
                <a:cs typeface="Times New Roman" pitchFamily="18" charset="0"/>
              </a:rPr>
              <a:t>erlerimiz neler olacak?</a:t>
            </a:r>
          </a:p>
          <a:p>
            <a:pPr algn="just"/>
            <a:r>
              <a:rPr lang="tr-TR" sz="3200" dirty="0" smtClean="0">
                <a:solidFill>
                  <a:schemeClr val="tx2"/>
                </a:solidFill>
                <a:cs typeface="Times New Roman" pitchFamily="18" charset="0"/>
              </a:rPr>
              <a:t>İnsanlar birbirlerine nasıl davranacak?</a:t>
            </a:r>
          </a:p>
          <a:p>
            <a:pPr algn="just"/>
            <a:r>
              <a:rPr lang="tr-TR" sz="3200" dirty="0" smtClean="0">
                <a:solidFill>
                  <a:schemeClr val="tx2"/>
                </a:solidFill>
                <a:cs typeface="Times New Roman" pitchFamily="18" charset="0"/>
              </a:rPr>
              <a:t>İnsanlar nas</a:t>
            </a:r>
            <a:r>
              <a:rPr lang="tr-TR" sz="3200" dirty="0" smtClean="0">
                <a:solidFill>
                  <a:schemeClr val="tx2"/>
                </a:solidFill>
              </a:rPr>
              <a:t>ı</a:t>
            </a:r>
            <a:r>
              <a:rPr lang="tr-TR" sz="3200" dirty="0" smtClean="0">
                <a:solidFill>
                  <a:schemeClr val="tx2"/>
                </a:solidFill>
                <a:cs typeface="Times New Roman" pitchFamily="18" charset="0"/>
              </a:rPr>
              <a:t>l kabul görecekler?</a:t>
            </a:r>
            <a:endParaRPr lang="tr-TR" sz="3200" dirty="0">
              <a:solidFill>
                <a:schemeClr val="tx2"/>
              </a:solidFill>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GELECEK VİZYONU</a:t>
            </a:r>
            <a:endParaRPr lang="tr-TR" sz="2700" dirty="0" smtClean="0"/>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35</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540302"/>
            <a:ext cx="612068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3600" dirty="0" smtClean="0">
                <a:solidFill>
                  <a:schemeClr val="tx2"/>
                </a:solidFill>
                <a:latin typeface="Times New Roman" pitchFamily="18" charset="0"/>
                <a:cs typeface="Times New Roman" pitchFamily="18" charset="0"/>
              </a:rPr>
              <a:t>Geleceğimizi garanti altında tutan şey nedir?</a:t>
            </a:r>
          </a:p>
          <a:p>
            <a:pPr algn="just"/>
            <a:r>
              <a:rPr lang="tr-TR" sz="3600" dirty="0" smtClean="0">
                <a:solidFill>
                  <a:schemeClr val="tx2"/>
                </a:solidFill>
                <a:latin typeface="Times New Roman" pitchFamily="18" charset="0"/>
                <a:cs typeface="Times New Roman" pitchFamily="18" charset="0"/>
              </a:rPr>
              <a:t>Gelecek için neler yapıyor olacağız?</a:t>
            </a:r>
          </a:p>
          <a:p>
            <a:pPr algn="just"/>
            <a:r>
              <a:rPr lang="tr-TR" sz="3600" dirty="0" smtClean="0">
                <a:solidFill>
                  <a:schemeClr val="tx2"/>
                </a:solidFill>
                <a:latin typeface="Times New Roman" pitchFamily="18" charset="0"/>
                <a:cs typeface="Times New Roman" pitchFamily="18" charset="0"/>
              </a:rPr>
              <a:t>Organizasyonumuzun toplum içindeki rolü ne olacak?</a:t>
            </a:r>
          </a:p>
          <a:p>
            <a:r>
              <a:rPr lang="tr-TR" sz="3600" dirty="0" smtClean="0">
                <a:solidFill>
                  <a:schemeClr val="tx2"/>
                </a:solidFill>
                <a:latin typeface="Times New Roman" pitchFamily="18" charset="0"/>
                <a:cs typeface="Times New Roman" pitchFamily="18" charset="0"/>
              </a:rPr>
              <a:t>Çevremizdeki dünyaya olan katkımız neler olacak?</a:t>
            </a:r>
            <a:endParaRPr lang="tr-TR" sz="3600" dirty="0">
              <a:solidFill>
                <a:schemeClr val="tx2"/>
              </a:solidFill>
              <a:latin typeface="Times New Roman" pitchFamily="18" charset="0"/>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GELECEK VİZYONU</a:t>
            </a:r>
            <a:endParaRPr lang="tr-TR" sz="2700" dirty="0" smtClean="0"/>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36</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540302"/>
            <a:ext cx="612068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3600" dirty="0" smtClean="0">
                <a:solidFill>
                  <a:schemeClr val="tx2"/>
                </a:solidFill>
                <a:latin typeface="Comic Sans MS" pitchFamily="66" charset="0"/>
                <a:cs typeface="Times New Roman" pitchFamily="18" charset="0"/>
              </a:rPr>
              <a:t>Bir bakıma e</a:t>
            </a:r>
            <a:r>
              <a:rPr lang="tr-TR" sz="3600" dirty="0" smtClean="0">
                <a:solidFill>
                  <a:schemeClr val="tx2"/>
                </a:solidFill>
                <a:latin typeface="Comic Sans MS" pitchFamily="66" charset="0"/>
              </a:rPr>
              <a:t>ğ</a:t>
            </a:r>
            <a:r>
              <a:rPr lang="tr-TR" sz="3600" dirty="0" smtClean="0">
                <a:solidFill>
                  <a:schemeClr val="tx2"/>
                </a:solidFill>
                <a:latin typeface="Comic Sans MS" pitchFamily="66" charset="0"/>
                <a:cs typeface="Times New Roman" pitchFamily="18" charset="0"/>
              </a:rPr>
              <a:t>itimin amacı ve okulun varlık nedenlerini de ilişkilendirerek verece</a:t>
            </a:r>
            <a:r>
              <a:rPr lang="tr-TR" sz="3600" dirty="0" smtClean="0">
                <a:solidFill>
                  <a:schemeClr val="tx2"/>
                </a:solidFill>
                <a:latin typeface="Comic Sans MS" pitchFamily="66" charset="0"/>
              </a:rPr>
              <a:t>ğ</a:t>
            </a:r>
            <a:r>
              <a:rPr lang="tr-TR" sz="3600" dirty="0" smtClean="0">
                <a:solidFill>
                  <a:schemeClr val="tx2"/>
                </a:solidFill>
                <a:latin typeface="Comic Sans MS" pitchFamily="66" charset="0"/>
                <a:cs typeface="Times New Roman" pitchFamily="18" charset="0"/>
              </a:rPr>
              <a:t>imiz cevaplar,</a:t>
            </a:r>
            <a:r>
              <a:rPr lang="tr-TR" sz="3600" dirty="0" smtClean="0">
                <a:solidFill>
                  <a:schemeClr val="tx2"/>
                </a:solidFill>
                <a:latin typeface="Comic Sans MS" pitchFamily="66" charset="0"/>
              </a:rPr>
              <a:t>  </a:t>
            </a:r>
            <a:r>
              <a:rPr lang="tr-TR" sz="3600" dirty="0" smtClean="0">
                <a:solidFill>
                  <a:schemeClr val="tx2"/>
                </a:solidFill>
                <a:latin typeface="Comic Sans MS" pitchFamily="66" charset="0"/>
                <a:cs typeface="Times New Roman" pitchFamily="18" charset="0"/>
              </a:rPr>
              <a:t>bu konuda sahip oldu</a:t>
            </a:r>
            <a:r>
              <a:rPr lang="tr-TR" sz="3600" dirty="0" smtClean="0">
                <a:solidFill>
                  <a:schemeClr val="tx2"/>
                </a:solidFill>
                <a:latin typeface="Comic Sans MS" pitchFamily="66" charset="0"/>
              </a:rPr>
              <a:t>ğ</a:t>
            </a:r>
            <a:r>
              <a:rPr lang="tr-TR" sz="3600" dirty="0" smtClean="0">
                <a:solidFill>
                  <a:schemeClr val="tx2"/>
                </a:solidFill>
                <a:latin typeface="Comic Sans MS" pitchFamily="66" charset="0"/>
                <a:cs typeface="Times New Roman" pitchFamily="18" charset="0"/>
              </a:rPr>
              <a:t>umuz de</a:t>
            </a:r>
            <a:r>
              <a:rPr lang="tr-TR" sz="3600" dirty="0" smtClean="0">
                <a:solidFill>
                  <a:schemeClr val="tx2"/>
                </a:solidFill>
                <a:latin typeface="Comic Sans MS" pitchFamily="66" charset="0"/>
              </a:rPr>
              <a:t>ğ</a:t>
            </a:r>
            <a:r>
              <a:rPr lang="tr-TR" sz="3600" dirty="0" smtClean="0">
                <a:solidFill>
                  <a:schemeClr val="tx2"/>
                </a:solidFill>
                <a:latin typeface="Comic Sans MS" pitchFamily="66" charset="0"/>
                <a:cs typeface="Times New Roman" pitchFamily="18" charset="0"/>
              </a:rPr>
              <a:t>erleri,</a:t>
            </a:r>
            <a:r>
              <a:rPr lang="tr-TR" sz="3600" dirty="0" smtClean="0">
                <a:solidFill>
                  <a:schemeClr val="tx2"/>
                </a:solidFill>
                <a:latin typeface="Comic Sans MS" pitchFamily="66" charset="0"/>
              </a:rPr>
              <a:t> </a:t>
            </a:r>
            <a:r>
              <a:rPr lang="tr-TR" sz="3600" dirty="0" smtClean="0">
                <a:solidFill>
                  <a:schemeClr val="tx2"/>
                </a:solidFill>
                <a:latin typeface="Comic Sans MS" pitchFamily="66" charset="0"/>
                <a:cs typeface="Times New Roman" pitchFamily="18" charset="0"/>
              </a:rPr>
              <a:t>okulun yap</a:t>
            </a:r>
            <a:r>
              <a:rPr lang="tr-TR" sz="3600" dirty="0" smtClean="0">
                <a:solidFill>
                  <a:schemeClr val="tx2"/>
                </a:solidFill>
                <a:latin typeface="Comic Sans MS" pitchFamily="66" charset="0"/>
              </a:rPr>
              <a:t>ı</a:t>
            </a:r>
            <a:r>
              <a:rPr lang="tr-TR" sz="3600" dirty="0" smtClean="0">
                <a:solidFill>
                  <a:schemeClr val="tx2"/>
                </a:solidFill>
                <a:latin typeface="Comic Sans MS" pitchFamily="66" charset="0"/>
                <a:cs typeface="Times New Roman" pitchFamily="18" charset="0"/>
              </a:rPr>
              <a:t>s</a:t>
            </a:r>
            <a:r>
              <a:rPr lang="tr-TR" sz="3600" dirty="0" smtClean="0">
                <a:solidFill>
                  <a:schemeClr val="tx2"/>
                </a:solidFill>
                <a:latin typeface="Comic Sans MS" pitchFamily="66" charset="0"/>
              </a:rPr>
              <a:t>ı</a:t>
            </a:r>
            <a:r>
              <a:rPr lang="tr-TR" sz="3600" dirty="0" smtClean="0">
                <a:solidFill>
                  <a:schemeClr val="tx2"/>
                </a:solidFill>
                <a:latin typeface="Comic Sans MS" pitchFamily="66" charset="0"/>
                <a:cs typeface="Times New Roman" pitchFamily="18" charset="0"/>
              </a:rPr>
              <a:t>n</a:t>
            </a:r>
            <a:r>
              <a:rPr lang="tr-TR" sz="3600" dirty="0" smtClean="0">
                <a:solidFill>
                  <a:schemeClr val="tx2"/>
                </a:solidFill>
                <a:latin typeface="Comic Sans MS" pitchFamily="66" charset="0"/>
              </a:rPr>
              <a:t>ı</a:t>
            </a:r>
            <a:r>
              <a:rPr lang="tr-TR" sz="3600" dirty="0" smtClean="0">
                <a:solidFill>
                  <a:schemeClr val="tx2"/>
                </a:solidFill>
                <a:latin typeface="Comic Sans MS" pitchFamily="66" charset="0"/>
                <a:cs typeface="Times New Roman" pitchFamily="18" charset="0"/>
              </a:rPr>
              <a:t> ve gelecek anlay</a:t>
            </a:r>
            <a:r>
              <a:rPr lang="tr-TR" sz="3600" dirty="0" smtClean="0">
                <a:solidFill>
                  <a:schemeClr val="tx2"/>
                </a:solidFill>
                <a:latin typeface="Comic Sans MS" pitchFamily="66" charset="0"/>
              </a:rPr>
              <a:t>ışı</a:t>
            </a:r>
            <a:r>
              <a:rPr lang="tr-TR" sz="3600" dirty="0" smtClean="0">
                <a:solidFill>
                  <a:schemeClr val="tx2"/>
                </a:solidFill>
                <a:latin typeface="Comic Sans MS" pitchFamily="66" charset="0"/>
                <a:cs typeface="Times New Roman" pitchFamily="18" charset="0"/>
              </a:rPr>
              <a:t>m</a:t>
            </a:r>
            <a:r>
              <a:rPr lang="tr-TR" sz="3600" dirty="0" smtClean="0">
                <a:solidFill>
                  <a:schemeClr val="tx2"/>
                </a:solidFill>
                <a:latin typeface="Comic Sans MS" pitchFamily="66" charset="0"/>
              </a:rPr>
              <a:t>ı</a:t>
            </a:r>
            <a:r>
              <a:rPr lang="tr-TR" sz="3600" dirty="0" smtClean="0">
                <a:solidFill>
                  <a:schemeClr val="tx2"/>
                </a:solidFill>
                <a:latin typeface="Comic Sans MS" pitchFamily="66" charset="0"/>
                <a:cs typeface="Times New Roman" pitchFamily="18" charset="0"/>
              </a:rPr>
              <a:t>z</a:t>
            </a:r>
            <a:r>
              <a:rPr lang="tr-TR" sz="3600" dirty="0" smtClean="0">
                <a:solidFill>
                  <a:schemeClr val="tx2"/>
                </a:solidFill>
                <a:latin typeface="Comic Sans MS" pitchFamily="66" charset="0"/>
              </a:rPr>
              <a:t>ı</a:t>
            </a:r>
            <a:r>
              <a:rPr lang="tr-TR" sz="3600" dirty="0" smtClean="0">
                <a:solidFill>
                  <a:schemeClr val="tx2"/>
                </a:solidFill>
                <a:latin typeface="Comic Sans MS" pitchFamily="66" charset="0"/>
                <a:cs typeface="Times New Roman" pitchFamily="18" charset="0"/>
              </a:rPr>
              <a:t> </a:t>
            </a:r>
            <a:r>
              <a:rPr lang="tr-TR" sz="3600" dirty="0" smtClean="0">
                <a:solidFill>
                  <a:schemeClr val="tx2"/>
                </a:solidFill>
                <a:latin typeface="Comic Sans MS" pitchFamily="66" charset="0"/>
              </a:rPr>
              <a:t> </a:t>
            </a:r>
            <a:r>
              <a:rPr lang="tr-TR" sz="3600" dirty="0" smtClean="0">
                <a:solidFill>
                  <a:schemeClr val="tx2"/>
                </a:solidFill>
                <a:latin typeface="Comic Sans MS" pitchFamily="66" charset="0"/>
                <a:cs typeface="Times New Roman" pitchFamily="18" charset="0"/>
              </a:rPr>
              <a:t> belirleyecektir</a:t>
            </a:r>
            <a:r>
              <a:rPr lang="tr-TR" sz="3600" dirty="0" smtClean="0">
                <a:solidFill>
                  <a:schemeClr val="tx2"/>
                </a:solidFill>
                <a:cs typeface="Times New Roman" pitchFamily="18" charset="0"/>
              </a:rPr>
              <a:t>.</a:t>
            </a:r>
            <a:endParaRPr lang="tr-TR" sz="3600" dirty="0">
              <a:solidFill>
                <a:schemeClr val="tx2"/>
              </a:solidFill>
              <a:latin typeface="Times New Roman" pitchFamily="18" charset="0"/>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GELECEK VİZYONU</a:t>
            </a:r>
            <a:endParaRPr lang="tr-TR" sz="2700" dirty="0" smtClean="0"/>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37</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2276872"/>
            <a:ext cx="6120680" cy="255454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spcBef>
                <a:spcPct val="50000"/>
              </a:spcBef>
            </a:pPr>
            <a:r>
              <a:rPr lang="tr-TR" sz="4000" dirty="0" smtClean="0">
                <a:solidFill>
                  <a:schemeClr val="tx2"/>
                </a:solidFill>
                <a:latin typeface="Times New Roman" pitchFamily="18" charset="0"/>
                <a:cs typeface="Times New Roman" pitchFamily="18" charset="0"/>
              </a:rPr>
              <a:t>Vizyon;</a:t>
            </a:r>
          </a:p>
          <a:p>
            <a:pPr algn="ctr">
              <a:spcBef>
                <a:spcPct val="50000"/>
              </a:spcBef>
            </a:pPr>
            <a:r>
              <a:rPr lang="tr-TR" sz="4000" dirty="0" smtClean="0">
                <a:solidFill>
                  <a:schemeClr val="tx2"/>
                </a:solidFill>
                <a:latin typeface="Times New Roman" pitchFamily="18" charset="0"/>
                <a:cs typeface="Times New Roman" pitchFamily="18" charset="0"/>
              </a:rPr>
              <a:t>liderin önünü görmesini </a:t>
            </a:r>
          </a:p>
          <a:p>
            <a:pPr algn="ctr">
              <a:spcBef>
                <a:spcPct val="50000"/>
              </a:spcBef>
            </a:pPr>
            <a:r>
              <a:rPr lang="tr-TR" sz="4000" dirty="0" smtClean="0">
                <a:solidFill>
                  <a:schemeClr val="tx2"/>
                </a:solidFill>
                <a:latin typeface="Times New Roman" pitchFamily="18" charset="0"/>
                <a:cs typeface="Times New Roman" pitchFamily="18" charset="0"/>
              </a:rPr>
              <a:t>  sağlar. </a:t>
            </a:r>
            <a:r>
              <a:rPr lang="tr-TR" sz="2000" b="1" dirty="0" smtClean="0">
                <a:cs typeface="Times New Roman" pitchFamily="18" charset="0"/>
              </a:rPr>
              <a:t>	</a:t>
            </a:r>
            <a:endParaRPr lang="tr-TR" sz="3600" dirty="0">
              <a:solidFill>
                <a:schemeClr val="tx2"/>
              </a:solidFill>
              <a:latin typeface="Times New Roman" pitchFamily="18" charset="0"/>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GELECEK VİZYONU</a:t>
            </a:r>
            <a:endParaRPr lang="tr-TR" sz="2700" dirty="0" smtClean="0"/>
          </a:p>
        </p:txBody>
      </p:sp>
    </p:spTree>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38</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334953"/>
            <a:ext cx="6120680" cy="547842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dirty="0" smtClean="0">
                <a:solidFill>
                  <a:schemeClr val="tx2"/>
                </a:solidFill>
              </a:rPr>
              <a:t>Kurumlarına yeni ufuklar çizebilenler,</a:t>
            </a:r>
          </a:p>
          <a:p>
            <a:r>
              <a:rPr lang="tr-TR" sz="3200" dirty="0" smtClean="0">
                <a:solidFill>
                  <a:schemeClr val="tx2"/>
                </a:solidFill>
              </a:rPr>
              <a:t>Potansiyeli ortaya çıkarabilenler,</a:t>
            </a:r>
          </a:p>
          <a:p>
            <a:r>
              <a:rPr lang="tr-TR" sz="3200" dirty="0" smtClean="0">
                <a:solidFill>
                  <a:schemeClr val="tx2"/>
                </a:solidFill>
              </a:rPr>
              <a:t>Vizyon ortaya koyabilenler,</a:t>
            </a:r>
          </a:p>
          <a:p>
            <a:r>
              <a:rPr lang="tr-TR" sz="3200" dirty="0" smtClean="0">
                <a:solidFill>
                  <a:schemeClr val="tx2"/>
                </a:solidFill>
              </a:rPr>
              <a:t>Çözümün parçası olabilenler,</a:t>
            </a:r>
          </a:p>
          <a:p>
            <a:r>
              <a:rPr lang="tr-TR" sz="3200" dirty="0" smtClean="0">
                <a:solidFill>
                  <a:schemeClr val="tx2"/>
                </a:solidFill>
              </a:rPr>
              <a:t>Gelişme ve olayları okuyabilenler,</a:t>
            </a:r>
          </a:p>
          <a:p>
            <a:r>
              <a:rPr lang="tr-TR" sz="3200" dirty="0" smtClean="0">
                <a:solidFill>
                  <a:schemeClr val="tx2"/>
                </a:solidFill>
              </a:rPr>
              <a:t>Yeni bir gözle geleceğe bakabilenler,</a:t>
            </a:r>
          </a:p>
          <a:p>
            <a:pPr algn="ctr">
              <a:buFont typeface="Wingdings" pitchFamily="2" charset="2"/>
              <a:buNone/>
            </a:pPr>
            <a:r>
              <a:rPr lang="tr-TR" sz="3200" i="1" u="sng" dirty="0" smtClean="0">
                <a:solidFill>
                  <a:srgbClr val="FF3300"/>
                </a:solidFill>
              </a:rPr>
              <a:t>LİDERLERDİR</a:t>
            </a:r>
            <a:endParaRPr lang="tr-TR" sz="3200" u="sng" dirty="0" smtClean="0">
              <a:solidFill>
                <a:srgbClr val="FF3300"/>
              </a:solidFill>
            </a:endParaRPr>
          </a:p>
          <a:p>
            <a:pPr algn="ctr">
              <a:spcBef>
                <a:spcPct val="50000"/>
              </a:spcBef>
            </a:pPr>
            <a:r>
              <a:rPr lang="tr-TR" sz="2000" b="1" dirty="0" smtClean="0">
                <a:cs typeface="Times New Roman" pitchFamily="18" charset="0"/>
              </a:rPr>
              <a:t>	</a:t>
            </a:r>
            <a:endParaRPr lang="tr-TR" sz="3600" dirty="0">
              <a:solidFill>
                <a:schemeClr val="tx2"/>
              </a:solidFill>
              <a:latin typeface="Times New Roman" pitchFamily="18" charset="0"/>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VİZYONER LİDERLİK</a:t>
            </a:r>
            <a:endParaRPr lang="tr-TR" sz="2700" dirty="0" smtClean="0"/>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39</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565786"/>
            <a:ext cx="6120680" cy="501675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u="sng" dirty="0" smtClean="0">
                <a:solidFill>
                  <a:srgbClr val="FF3300"/>
                </a:solidFill>
              </a:rPr>
              <a:t>Yolu görmek:</a:t>
            </a:r>
            <a:r>
              <a:rPr lang="tr-TR" sz="3200" dirty="0" smtClean="0"/>
              <a:t> </a:t>
            </a:r>
            <a:r>
              <a:rPr lang="tr-TR" sz="3200" dirty="0" smtClean="0">
                <a:solidFill>
                  <a:schemeClr val="tx2"/>
                </a:solidFill>
              </a:rPr>
              <a:t>Sezgisel gücü kullanarak, ulaşılması gereken hedef için geleceğin haritasını çizmektir.</a:t>
            </a:r>
          </a:p>
          <a:p>
            <a:r>
              <a:rPr lang="tr-TR" sz="3200" u="sng" dirty="0" smtClean="0">
                <a:solidFill>
                  <a:srgbClr val="FF3300"/>
                </a:solidFill>
              </a:rPr>
              <a:t>Yolda Yürümek:</a:t>
            </a:r>
            <a:r>
              <a:rPr lang="tr-TR" sz="3200" dirty="0" smtClean="0"/>
              <a:t> </a:t>
            </a:r>
            <a:r>
              <a:rPr lang="tr-TR" sz="3200" dirty="0" smtClean="0">
                <a:solidFill>
                  <a:schemeClr val="tx2"/>
                </a:solidFill>
              </a:rPr>
              <a:t>Gördüğü yolda karalılıkla yürüme başarısını göstermektir. </a:t>
            </a:r>
          </a:p>
          <a:p>
            <a:r>
              <a:rPr lang="tr-TR" sz="3200" u="sng" dirty="0" smtClean="0">
                <a:solidFill>
                  <a:srgbClr val="FF3300"/>
                </a:solidFill>
              </a:rPr>
              <a:t>Yol Olmak:</a:t>
            </a:r>
            <a:r>
              <a:rPr lang="tr-TR" sz="2800" dirty="0" smtClean="0"/>
              <a:t> </a:t>
            </a:r>
            <a:r>
              <a:rPr lang="tr-TR" sz="3200" dirty="0" smtClean="0">
                <a:solidFill>
                  <a:schemeClr val="tx2"/>
                </a:solidFill>
              </a:rPr>
              <a:t>Düşünce ve sezgisiyle çalışanlarına yol açmaktır.</a:t>
            </a:r>
            <a:r>
              <a:rPr lang="tr-TR" sz="2000" b="1" dirty="0" smtClean="0">
                <a:solidFill>
                  <a:schemeClr val="tx2"/>
                </a:solidFill>
                <a:cs typeface="Times New Roman" pitchFamily="18" charset="0"/>
              </a:rPr>
              <a:t>	</a:t>
            </a:r>
            <a:endParaRPr lang="tr-TR" sz="3600" dirty="0">
              <a:solidFill>
                <a:schemeClr val="tx2"/>
              </a:solidFill>
              <a:latin typeface="Times New Roman" pitchFamily="18" charset="0"/>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VİZYONER LİDERLİK</a:t>
            </a:r>
            <a:endParaRPr lang="tr-TR" sz="2700" dirty="0" smtClean="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1"/>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1337241"/>
            <a:ext cx="5904656"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600" dirty="0" smtClean="0">
                <a:solidFill>
                  <a:schemeClr val="accent4"/>
                </a:solidFill>
              </a:rPr>
              <a:t>Fili (geleceği) görmek liderin sorumluluğudur. Geleceği hazırlamak için önce onu görmek gerekir.  Sonra onu kurumun anlayacağı ve korkuları yatıştırıp güveni artıracak sözlerle ifade etmek bir gelecek vizyonudur.</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endParaRPr lang="tr-TR" sz="2800" b="1" dirty="0" smtClean="0">
              <a:solidFill>
                <a:schemeClr val="bg1"/>
              </a:solidFill>
            </a:endParaRPr>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40</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700808"/>
            <a:ext cx="612068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3600" dirty="0" err="1" smtClean="0">
                <a:solidFill>
                  <a:schemeClr val="tx2"/>
                </a:solidFill>
                <a:latin typeface="Times New Roman" pitchFamily="18" charset="0"/>
                <a:cs typeface="Times New Roman" pitchFamily="18" charset="0"/>
              </a:rPr>
              <a:t>Vizyoner</a:t>
            </a:r>
            <a:r>
              <a:rPr lang="tr-TR" sz="3600" dirty="0" smtClean="0">
                <a:solidFill>
                  <a:schemeClr val="tx2"/>
                </a:solidFill>
                <a:latin typeface="Times New Roman" pitchFamily="18" charset="0"/>
                <a:cs typeface="Times New Roman" pitchFamily="18" charset="0"/>
              </a:rPr>
              <a:t> bir lider kurumunda vizyona bağlı konularda, teknik konulara oranla daha yeterli olmak zorundadır. Bu kurumun işleyişinde diğer çalışanların iş görme alanlarının da belirlenmesi anlamı taşımaktadır. </a:t>
            </a:r>
            <a:endParaRPr lang="tr-TR" sz="3600" dirty="0">
              <a:solidFill>
                <a:schemeClr val="tx2"/>
              </a:solidFill>
              <a:latin typeface="Times New Roman" pitchFamily="18" charset="0"/>
              <a:cs typeface="Times New Roman"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VİZYONER LİDERLİK</a:t>
            </a:r>
            <a:endParaRPr lang="tr-TR" sz="2700" dirty="0" smtClean="0"/>
          </a:p>
        </p:txBody>
      </p:sp>
    </p:spTree>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41</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7" name="6 Metin kutusu"/>
          <p:cNvSpPr txBox="1"/>
          <p:nvPr/>
        </p:nvSpPr>
        <p:spPr>
          <a:xfrm>
            <a:off x="1907704" y="116632"/>
            <a:ext cx="6768752" cy="1152128"/>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VİZYONER LİDERLİK</a:t>
            </a:r>
            <a:endParaRPr lang="tr-TR" sz="2700" dirty="0" smtClean="0"/>
          </a:p>
        </p:txBody>
      </p:sp>
      <p:grpSp>
        <p:nvGrpSpPr>
          <p:cNvPr id="35" name="Group 33"/>
          <p:cNvGrpSpPr>
            <a:grpSpLocks/>
          </p:cNvGrpSpPr>
          <p:nvPr/>
        </p:nvGrpSpPr>
        <p:grpSpPr bwMode="auto">
          <a:xfrm>
            <a:off x="251520" y="2132856"/>
            <a:ext cx="8712968" cy="3240360"/>
            <a:chOff x="-3" y="400"/>
            <a:chExt cx="3689" cy="1618"/>
          </a:xfrm>
        </p:grpSpPr>
        <p:grpSp>
          <p:nvGrpSpPr>
            <p:cNvPr id="36" name="Group 31"/>
            <p:cNvGrpSpPr>
              <a:grpSpLocks/>
            </p:cNvGrpSpPr>
            <p:nvPr/>
          </p:nvGrpSpPr>
          <p:grpSpPr bwMode="auto">
            <a:xfrm>
              <a:off x="0" y="403"/>
              <a:ext cx="3683" cy="1612"/>
              <a:chOff x="0" y="403"/>
              <a:chExt cx="3683" cy="1612"/>
            </a:xfrm>
          </p:grpSpPr>
          <p:grpSp>
            <p:nvGrpSpPr>
              <p:cNvPr id="38" name="Group 16"/>
              <p:cNvGrpSpPr>
                <a:grpSpLocks/>
              </p:cNvGrpSpPr>
              <p:nvPr/>
            </p:nvGrpSpPr>
            <p:grpSpPr bwMode="auto">
              <a:xfrm>
                <a:off x="0" y="403"/>
                <a:ext cx="764" cy="403"/>
                <a:chOff x="0" y="403"/>
                <a:chExt cx="764" cy="403"/>
              </a:xfrm>
            </p:grpSpPr>
            <p:sp>
              <p:nvSpPr>
                <p:cNvPr id="60" name="Rectangle 6"/>
                <p:cNvSpPr>
                  <a:spLocks noChangeArrowheads="1"/>
                </p:cNvSpPr>
                <p:nvPr/>
              </p:nvSpPr>
              <p:spPr bwMode="auto">
                <a:xfrm>
                  <a:off x="28" y="403"/>
                  <a:ext cx="708" cy="403"/>
                </a:xfrm>
                <a:prstGeom prst="rect">
                  <a:avLst/>
                </a:prstGeom>
                <a:noFill/>
                <a:ln w="9525">
                  <a:noFill/>
                  <a:miter lim="800000"/>
                  <a:headEnd/>
                  <a:tailEnd/>
                </a:ln>
                <a:effectLst/>
              </p:spPr>
              <p:txBody>
                <a:bodyPr>
                  <a:spAutoFit/>
                </a:bodyPr>
                <a:lstStyle/>
                <a:p>
                  <a:endParaRPr lang="tr-TR"/>
                </a:p>
              </p:txBody>
            </p:sp>
            <p:sp>
              <p:nvSpPr>
                <p:cNvPr id="61" name="Rectangle 15"/>
                <p:cNvSpPr>
                  <a:spLocks noChangeArrowheads="1"/>
                </p:cNvSpPr>
                <p:nvPr/>
              </p:nvSpPr>
              <p:spPr bwMode="auto">
                <a:xfrm>
                  <a:off x="0" y="403"/>
                  <a:ext cx="764" cy="403"/>
                </a:xfrm>
                <a:prstGeom prst="rect">
                  <a:avLst/>
                </a:prstGeom>
                <a:noFill/>
                <a:ln w="7">
                  <a:solidFill>
                    <a:srgbClr val="A0A0A0"/>
                  </a:solidFill>
                  <a:miter lim="800000"/>
                  <a:headEnd/>
                  <a:tailEnd/>
                </a:ln>
                <a:effectLst/>
              </p:spPr>
              <p:txBody>
                <a:bodyPr wrap="none"/>
                <a:lstStyle/>
                <a:p>
                  <a:endParaRPr lang="tr-TR"/>
                </a:p>
              </p:txBody>
            </p:sp>
          </p:grpSp>
          <p:grpSp>
            <p:nvGrpSpPr>
              <p:cNvPr id="39" name="Group 18"/>
              <p:cNvGrpSpPr>
                <a:grpSpLocks/>
              </p:cNvGrpSpPr>
              <p:nvPr/>
            </p:nvGrpSpPr>
            <p:grpSpPr bwMode="auto">
              <a:xfrm>
                <a:off x="764" y="403"/>
                <a:ext cx="2919" cy="403"/>
                <a:chOff x="764" y="403"/>
                <a:chExt cx="2919" cy="403"/>
              </a:xfrm>
            </p:grpSpPr>
            <p:sp>
              <p:nvSpPr>
                <p:cNvPr id="58" name="Rectangle 8"/>
                <p:cNvSpPr>
                  <a:spLocks noChangeArrowheads="1"/>
                </p:cNvSpPr>
                <p:nvPr/>
              </p:nvSpPr>
              <p:spPr bwMode="auto">
                <a:xfrm>
                  <a:off x="792" y="403"/>
                  <a:ext cx="2863" cy="403"/>
                </a:xfrm>
                <a:prstGeom prst="rect">
                  <a:avLst/>
                </a:prstGeom>
                <a:noFill/>
                <a:ln w="9525">
                  <a:noFill/>
                  <a:miter lim="800000"/>
                  <a:headEnd/>
                  <a:tailEnd/>
                </a:ln>
                <a:effectLst/>
              </p:spPr>
              <p:txBody>
                <a:bodyPr/>
                <a:lstStyle/>
                <a:p>
                  <a:pPr algn="just"/>
                  <a:r>
                    <a:rPr lang="tr-TR" sz="1200" dirty="0">
                      <a:latin typeface="Times New Roman" pitchFamily="18" charset="0"/>
                      <a:cs typeface="Times New Roman" pitchFamily="18" charset="0"/>
                    </a:rPr>
                    <a:t> </a:t>
                  </a:r>
                  <a:r>
                    <a:rPr lang="tr-TR" sz="1600" dirty="0">
                      <a:latin typeface="Times New Roman" pitchFamily="18" charset="0"/>
                      <a:cs typeface="Times New Roman" pitchFamily="18" charset="0"/>
                    </a:rPr>
                    <a:t>VİZYON</a:t>
                  </a:r>
                  <a:r>
                    <a:rPr lang="tr-TR" sz="1600" dirty="0">
                      <a:latin typeface="Times New Roman" pitchFamily="18" charset="0"/>
                    </a:rPr>
                    <a:t>  </a:t>
                  </a:r>
                  <a:r>
                    <a:rPr lang="tr-TR" sz="1600" dirty="0">
                      <a:latin typeface="Times New Roman" pitchFamily="18" charset="0"/>
                      <a:cs typeface="Times New Roman" pitchFamily="18" charset="0"/>
                    </a:rPr>
                    <a:t>     </a:t>
                  </a:r>
                  <a:r>
                    <a:rPr lang="tr-TR" sz="1600" dirty="0">
                      <a:latin typeface="Times New Roman" pitchFamily="18" charset="0"/>
                    </a:rPr>
                    <a:t>                            </a:t>
                  </a:r>
                  <a:r>
                    <a:rPr lang="tr-TR" sz="1600" dirty="0" smtClean="0">
                      <a:latin typeface="Times New Roman" pitchFamily="18" charset="0"/>
                    </a:rPr>
                    <a:t>      </a:t>
                  </a:r>
                  <a:r>
                    <a:rPr lang="tr-TR" sz="1600" dirty="0" smtClean="0">
                      <a:latin typeface="Times New Roman" pitchFamily="18" charset="0"/>
                      <a:cs typeface="Times New Roman" pitchFamily="18" charset="0"/>
                    </a:rPr>
                    <a:t>İNSAN                        </a:t>
                  </a:r>
                  <a:r>
                    <a:rPr lang="tr-TR" sz="1600" dirty="0" smtClean="0">
                      <a:latin typeface="Times New Roman" pitchFamily="18" charset="0"/>
                    </a:rPr>
                    <a:t>                   </a:t>
                  </a:r>
                  <a:r>
                    <a:rPr lang="tr-TR" sz="1600" dirty="0" smtClean="0">
                      <a:latin typeface="Times New Roman" pitchFamily="18" charset="0"/>
                      <a:cs typeface="Times New Roman" pitchFamily="18" charset="0"/>
                    </a:rPr>
                    <a:t>TEKNİK</a:t>
                  </a:r>
                  <a:endParaRPr lang="tr-TR" sz="1600" dirty="0">
                    <a:latin typeface="Times New Roman" pitchFamily="18" charset="0"/>
                    <a:cs typeface="Times New Roman" pitchFamily="18" charset="0"/>
                  </a:endParaRPr>
                </a:p>
                <a:p>
                  <a:pPr algn="just" eaLnBrk="0" hangingPunct="0"/>
                  <a:endParaRPr lang="tr-TR" dirty="0">
                    <a:latin typeface="Times New Roman" pitchFamily="18" charset="0"/>
                  </a:endParaRPr>
                </a:p>
              </p:txBody>
            </p:sp>
            <p:sp>
              <p:nvSpPr>
                <p:cNvPr id="59" name="Rectangle 17"/>
                <p:cNvSpPr>
                  <a:spLocks noChangeArrowheads="1"/>
                </p:cNvSpPr>
                <p:nvPr/>
              </p:nvSpPr>
              <p:spPr bwMode="auto">
                <a:xfrm>
                  <a:off x="764" y="403"/>
                  <a:ext cx="2919" cy="403"/>
                </a:xfrm>
                <a:prstGeom prst="rect">
                  <a:avLst/>
                </a:prstGeom>
                <a:noFill/>
                <a:ln w="7">
                  <a:solidFill>
                    <a:srgbClr val="A0A0A0"/>
                  </a:solidFill>
                  <a:miter lim="800000"/>
                  <a:headEnd/>
                  <a:tailEnd/>
                </a:ln>
                <a:effectLst/>
              </p:spPr>
              <p:txBody>
                <a:bodyPr wrap="none"/>
                <a:lstStyle/>
                <a:p>
                  <a:endParaRPr lang="tr-TR"/>
                </a:p>
              </p:txBody>
            </p:sp>
          </p:grpSp>
          <p:grpSp>
            <p:nvGrpSpPr>
              <p:cNvPr id="40" name="Group 20"/>
              <p:cNvGrpSpPr>
                <a:grpSpLocks/>
              </p:cNvGrpSpPr>
              <p:nvPr/>
            </p:nvGrpSpPr>
            <p:grpSpPr bwMode="auto">
              <a:xfrm>
                <a:off x="0" y="806"/>
                <a:ext cx="764" cy="403"/>
                <a:chOff x="0" y="806"/>
                <a:chExt cx="764" cy="403"/>
              </a:xfrm>
            </p:grpSpPr>
            <p:sp>
              <p:nvSpPr>
                <p:cNvPr id="56" name="Rectangle 9"/>
                <p:cNvSpPr>
                  <a:spLocks noChangeArrowheads="1"/>
                </p:cNvSpPr>
                <p:nvPr/>
              </p:nvSpPr>
              <p:spPr bwMode="auto">
                <a:xfrm>
                  <a:off x="28" y="806"/>
                  <a:ext cx="708" cy="403"/>
                </a:xfrm>
                <a:prstGeom prst="rect">
                  <a:avLst/>
                </a:prstGeom>
                <a:noFill/>
                <a:ln w="9525">
                  <a:noFill/>
                  <a:miter lim="800000"/>
                  <a:headEnd/>
                  <a:tailEnd/>
                </a:ln>
                <a:effectLst/>
              </p:spPr>
              <p:txBody>
                <a:bodyPr/>
                <a:lstStyle/>
                <a:p>
                  <a:pPr algn="just"/>
                  <a:r>
                    <a:rPr lang="tr-TR" sz="1200">
                      <a:latin typeface="Times New Roman" pitchFamily="18" charset="0"/>
                      <a:cs typeface="Times New Roman" pitchFamily="18" charset="0"/>
                    </a:rPr>
                    <a:t>    </a:t>
                  </a:r>
                  <a:r>
                    <a:rPr lang="tr-TR" sz="1600">
                      <a:latin typeface="Times New Roman" pitchFamily="18" charset="0"/>
                      <a:cs typeface="Times New Roman" pitchFamily="18" charset="0"/>
                    </a:rPr>
                    <a:t>ÜST</a:t>
                  </a:r>
                </a:p>
                <a:p>
                  <a:pPr algn="just" eaLnBrk="0" hangingPunct="0"/>
                  <a:endParaRPr lang="tr-TR">
                    <a:latin typeface="Times New Roman" pitchFamily="18" charset="0"/>
                  </a:endParaRPr>
                </a:p>
              </p:txBody>
            </p:sp>
            <p:sp>
              <p:nvSpPr>
                <p:cNvPr id="57" name="Rectangle 19"/>
                <p:cNvSpPr>
                  <a:spLocks noChangeArrowheads="1"/>
                </p:cNvSpPr>
                <p:nvPr/>
              </p:nvSpPr>
              <p:spPr bwMode="auto">
                <a:xfrm>
                  <a:off x="0" y="806"/>
                  <a:ext cx="764" cy="403"/>
                </a:xfrm>
                <a:prstGeom prst="rect">
                  <a:avLst/>
                </a:prstGeom>
                <a:noFill/>
                <a:ln w="7">
                  <a:solidFill>
                    <a:srgbClr val="A0A0A0"/>
                  </a:solidFill>
                  <a:miter lim="800000"/>
                  <a:headEnd/>
                  <a:tailEnd/>
                </a:ln>
                <a:effectLst/>
              </p:spPr>
              <p:txBody>
                <a:bodyPr wrap="none"/>
                <a:lstStyle/>
                <a:p>
                  <a:endParaRPr lang="tr-TR"/>
                </a:p>
              </p:txBody>
            </p:sp>
          </p:grpSp>
          <p:grpSp>
            <p:nvGrpSpPr>
              <p:cNvPr id="41" name="Group 22"/>
              <p:cNvGrpSpPr>
                <a:grpSpLocks/>
              </p:cNvGrpSpPr>
              <p:nvPr/>
            </p:nvGrpSpPr>
            <p:grpSpPr bwMode="auto">
              <a:xfrm>
                <a:off x="764" y="806"/>
                <a:ext cx="2919" cy="403"/>
                <a:chOff x="764" y="806"/>
                <a:chExt cx="2919" cy="403"/>
              </a:xfrm>
            </p:grpSpPr>
            <p:sp>
              <p:nvSpPr>
                <p:cNvPr id="54" name="Rectangle 10"/>
                <p:cNvSpPr>
                  <a:spLocks noChangeArrowheads="1"/>
                </p:cNvSpPr>
                <p:nvPr/>
              </p:nvSpPr>
              <p:spPr bwMode="auto">
                <a:xfrm>
                  <a:off x="792" y="806"/>
                  <a:ext cx="2863" cy="403"/>
                </a:xfrm>
                <a:prstGeom prst="rect">
                  <a:avLst/>
                </a:prstGeom>
                <a:noFill/>
                <a:ln w="9525">
                  <a:noFill/>
                  <a:miter lim="800000"/>
                  <a:headEnd/>
                  <a:tailEnd/>
                </a:ln>
                <a:effectLst/>
              </p:spPr>
              <p:txBody>
                <a:bodyPr/>
                <a:lstStyle/>
                <a:p>
                  <a:pPr algn="just"/>
                  <a:r>
                    <a:rPr lang="tr-TR" sz="1000">
                      <a:latin typeface="Times New Roman" pitchFamily="18" charset="0"/>
                      <a:cs typeface="Times New Roman" pitchFamily="18" charset="0"/>
                    </a:rPr>
                    <a:t> </a:t>
                  </a:r>
                </a:p>
                <a:p>
                  <a:pPr algn="just" eaLnBrk="0" hangingPunct="0"/>
                  <a:endParaRPr lang="tr-TR">
                    <a:latin typeface="Times New Roman" pitchFamily="18" charset="0"/>
                  </a:endParaRPr>
                </a:p>
              </p:txBody>
            </p:sp>
            <p:sp>
              <p:nvSpPr>
                <p:cNvPr id="55" name="Rectangle 21"/>
                <p:cNvSpPr>
                  <a:spLocks noChangeArrowheads="1"/>
                </p:cNvSpPr>
                <p:nvPr/>
              </p:nvSpPr>
              <p:spPr bwMode="auto">
                <a:xfrm>
                  <a:off x="764" y="806"/>
                  <a:ext cx="2919" cy="403"/>
                </a:xfrm>
                <a:prstGeom prst="rect">
                  <a:avLst/>
                </a:prstGeom>
                <a:noFill/>
                <a:ln w="7">
                  <a:solidFill>
                    <a:srgbClr val="A0A0A0"/>
                  </a:solidFill>
                  <a:miter lim="800000"/>
                  <a:headEnd/>
                  <a:tailEnd/>
                </a:ln>
                <a:effectLst/>
              </p:spPr>
              <p:txBody>
                <a:bodyPr wrap="none"/>
                <a:lstStyle/>
                <a:p>
                  <a:endParaRPr lang="tr-TR"/>
                </a:p>
              </p:txBody>
            </p:sp>
          </p:grpSp>
          <p:grpSp>
            <p:nvGrpSpPr>
              <p:cNvPr id="42" name="Group 24"/>
              <p:cNvGrpSpPr>
                <a:grpSpLocks/>
              </p:cNvGrpSpPr>
              <p:nvPr/>
            </p:nvGrpSpPr>
            <p:grpSpPr bwMode="auto">
              <a:xfrm>
                <a:off x="0" y="1209"/>
                <a:ext cx="764" cy="403"/>
                <a:chOff x="0" y="1209"/>
                <a:chExt cx="764" cy="403"/>
              </a:xfrm>
            </p:grpSpPr>
            <p:sp>
              <p:nvSpPr>
                <p:cNvPr id="52" name="Rectangle 11"/>
                <p:cNvSpPr>
                  <a:spLocks noChangeArrowheads="1"/>
                </p:cNvSpPr>
                <p:nvPr/>
              </p:nvSpPr>
              <p:spPr bwMode="auto">
                <a:xfrm>
                  <a:off x="28" y="1209"/>
                  <a:ext cx="708" cy="403"/>
                </a:xfrm>
                <a:prstGeom prst="rect">
                  <a:avLst/>
                </a:prstGeom>
                <a:noFill/>
                <a:ln w="9525">
                  <a:noFill/>
                  <a:miter lim="800000"/>
                  <a:headEnd/>
                  <a:tailEnd/>
                </a:ln>
                <a:effectLst/>
              </p:spPr>
              <p:txBody>
                <a:bodyPr/>
                <a:lstStyle/>
                <a:p>
                  <a:pPr algn="just"/>
                  <a:r>
                    <a:rPr lang="tr-TR" sz="1200">
                      <a:latin typeface="Times New Roman" pitchFamily="18" charset="0"/>
                      <a:cs typeface="Times New Roman" pitchFamily="18" charset="0"/>
                    </a:rPr>
                    <a:t>   </a:t>
                  </a:r>
                  <a:r>
                    <a:rPr lang="tr-TR" sz="1600">
                      <a:latin typeface="Times New Roman" pitchFamily="18" charset="0"/>
                      <a:cs typeface="Times New Roman" pitchFamily="18" charset="0"/>
                    </a:rPr>
                    <a:t>ORTA</a:t>
                  </a:r>
                </a:p>
                <a:p>
                  <a:pPr algn="just" eaLnBrk="0" hangingPunct="0"/>
                  <a:endParaRPr lang="tr-TR" sz="1600">
                    <a:latin typeface="Times New Roman" pitchFamily="18" charset="0"/>
                  </a:endParaRPr>
                </a:p>
              </p:txBody>
            </p:sp>
            <p:sp>
              <p:nvSpPr>
                <p:cNvPr id="53" name="Rectangle 23"/>
                <p:cNvSpPr>
                  <a:spLocks noChangeArrowheads="1"/>
                </p:cNvSpPr>
                <p:nvPr/>
              </p:nvSpPr>
              <p:spPr bwMode="auto">
                <a:xfrm>
                  <a:off x="0" y="1209"/>
                  <a:ext cx="764" cy="403"/>
                </a:xfrm>
                <a:prstGeom prst="rect">
                  <a:avLst/>
                </a:prstGeom>
                <a:noFill/>
                <a:ln w="7">
                  <a:solidFill>
                    <a:srgbClr val="A0A0A0"/>
                  </a:solidFill>
                  <a:miter lim="800000"/>
                  <a:headEnd/>
                  <a:tailEnd/>
                </a:ln>
                <a:effectLst/>
              </p:spPr>
              <p:txBody>
                <a:bodyPr wrap="none"/>
                <a:lstStyle/>
                <a:p>
                  <a:endParaRPr lang="tr-TR"/>
                </a:p>
              </p:txBody>
            </p:sp>
          </p:grpSp>
          <p:grpSp>
            <p:nvGrpSpPr>
              <p:cNvPr id="43" name="Group 26"/>
              <p:cNvGrpSpPr>
                <a:grpSpLocks/>
              </p:cNvGrpSpPr>
              <p:nvPr/>
            </p:nvGrpSpPr>
            <p:grpSpPr bwMode="auto">
              <a:xfrm>
                <a:off x="764" y="1209"/>
                <a:ext cx="2919" cy="403"/>
                <a:chOff x="764" y="1209"/>
                <a:chExt cx="2919" cy="403"/>
              </a:xfrm>
            </p:grpSpPr>
            <p:sp>
              <p:nvSpPr>
                <p:cNvPr id="50" name="Rectangle 12"/>
                <p:cNvSpPr>
                  <a:spLocks noChangeArrowheads="1"/>
                </p:cNvSpPr>
                <p:nvPr/>
              </p:nvSpPr>
              <p:spPr bwMode="auto">
                <a:xfrm>
                  <a:off x="792" y="1209"/>
                  <a:ext cx="2863" cy="403"/>
                </a:xfrm>
                <a:prstGeom prst="rect">
                  <a:avLst/>
                </a:prstGeom>
                <a:noFill/>
                <a:ln w="9525">
                  <a:noFill/>
                  <a:miter lim="800000"/>
                  <a:headEnd/>
                  <a:tailEnd/>
                </a:ln>
                <a:effectLst/>
              </p:spPr>
              <p:txBody>
                <a:bodyPr/>
                <a:lstStyle/>
                <a:p>
                  <a:pPr algn="just"/>
                  <a:r>
                    <a:rPr lang="tr-TR" sz="1000">
                      <a:latin typeface="Times New Roman" pitchFamily="18" charset="0"/>
                      <a:cs typeface="Times New Roman" pitchFamily="18" charset="0"/>
                    </a:rPr>
                    <a:t> </a:t>
                  </a:r>
                </a:p>
                <a:p>
                  <a:pPr algn="just" eaLnBrk="0" hangingPunct="0"/>
                  <a:endParaRPr lang="tr-TR">
                    <a:latin typeface="Times New Roman" pitchFamily="18" charset="0"/>
                  </a:endParaRPr>
                </a:p>
              </p:txBody>
            </p:sp>
            <p:sp>
              <p:nvSpPr>
                <p:cNvPr id="51" name="Rectangle 25"/>
                <p:cNvSpPr>
                  <a:spLocks noChangeArrowheads="1"/>
                </p:cNvSpPr>
                <p:nvPr/>
              </p:nvSpPr>
              <p:spPr bwMode="auto">
                <a:xfrm>
                  <a:off x="764" y="1209"/>
                  <a:ext cx="2919" cy="403"/>
                </a:xfrm>
                <a:prstGeom prst="rect">
                  <a:avLst/>
                </a:prstGeom>
                <a:noFill/>
                <a:ln w="7">
                  <a:solidFill>
                    <a:srgbClr val="A0A0A0"/>
                  </a:solidFill>
                  <a:miter lim="800000"/>
                  <a:headEnd/>
                  <a:tailEnd/>
                </a:ln>
                <a:effectLst/>
              </p:spPr>
              <p:txBody>
                <a:bodyPr wrap="none"/>
                <a:lstStyle/>
                <a:p>
                  <a:endParaRPr lang="tr-TR"/>
                </a:p>
              </p:txBody>
            </p:sp>
          </p:grpSp>
          <p:grpSp>
            <p:nvGrpSpPr>
              <p:cNvPr id="44" name="Group 28"/>
              <p:cNvGrpSpPr>
                <a:grpSpLocks/>
              </p:cNvGrpSpPr>
              <p:nvPr/>
            </p:nvGrpSpPr>
            <p:grpSpPr bwMode="auto">
              <a:xfrm>
                <a:off x="0" y="1612"/>
                <a:ext cx="764" cy="403"/>
                <a:chOff x="0" y="1612"/>
                <a:chExt cx="764" cy="403"/>
              </a:xfrm>
            </p:grpSpPr>
            <p:sp>
              <p:nvSpPr>
                <p:cNvPr id="48" name="Rectangle 13"/>
                <p:cNvSpPr>
                  <a:spLocks noChangeArrowheads="1"/>
                </p:cNvSpPr>
                <p:nvPr/>
              </p:nvSpPr>
              <p:spPr bwMode="auto">
                <a:xfrm>
                  <a:off x="28" y="1612"/>
                  <a:ext cx="708" cy="403"/>
                </a:xfrm>
                <a:prstGeom prst="rect">
                  <a:avLst/>
                </a:prstGeom>
                <a:noFill/>
                <a:ln w="9525">
                  <a:noFill/>
                  <a:miter lim="800000"/>
                  <a:headEnd/>
                  <a:tailEnd/>
                </a:ln>
                <a:effectLst/>
              </p:spPr>
              <p:txBody>
                <a:bodyPr/>
                <a:lstStyle/>
                <a:p>
                  <a:pPr algn="just"/>
                  <a:r>
                    <a:rPr lang="tr-TR" sz="1200">
                      <a:latin typeface="Times New Roman" pitchFamily="18" charset="0"/>
                      <a:cs typeface="Times New Roman" pitchFamily="18" charset="0"/>
                    </a:rPr>
                    <a:t>    </a:t>
                  </a:r>
                  <a:r>
                    <a:rPr lang="tr-TR" sz="1600">
                      <a:latin typeface="Times New Roman" pitchFamily="18" charset="0"/>
                      <a:cs typeface="Times New Roman" pitchFamily="18" charset="0"/>
                    </a:rPr>
                    <a:t>ALT</a:t>
                  </a:r>
                </a:p>
                <a:p>
                  <a:pPr algn="just" eaLnBrk="0" hangingPunct="0"/>
                  <a:endParaRPr lang="tr-TR" sz="1600">
                    <a:latin typeface="Times New Roman" pitchFamily="18" charset="0"/>
                  </a:endParaRPr>
                </a:p>
              </p:txBody>
            </p:sp>
            <p:sp>
              <p:nvSpPr>
                <p:cNvPr id="49" name="Rectangle 27"/>
                <p:cNvSpPr>
                  <a:spLocks noChangeArrowheads="1"/>
                </p:cNvSpPr>
                <p:nvPr/>
              </p:nvSpPr>
              <p:spPr bwMode="auto">
                <a:xfrm>
                  <a:off x="0" y="1612"/>
                  <a:ext cx="764" cy="403"/>
                </a:xfrm>
                <a:prstGeom prst="rect">
                  <a:avLst/>
                </a:prstGeom>
                <a:noFill/>
                <a:ln w="7">
                  <a:solidFill>
                    <a:srgbClr val="A0A0A0"/>
                  </a:solidFill>
                  <a:miter lim="800000"/>
                  <a:headEnd/>
                  <a:tailEnd/>
                </a:ln>
                <a:effectLst/>
              </p:spPr>
              <p:txBody>
                <a:bodyPr wrap="none"/>
                <a:lstStyle/>
                <a:p>
                  <a:endParaRPr lang="tr-TR"/>
                </a:p>
              </p:txBody>
            </p:sp>
          </p:grpSp>
          <p:grpSp>
            <p:nvGrpSpPr>
              <p:cNvPr id="45" name="Group 30"/>
              <p:cNvGrpSpPr>
                <a:grpSpLocks/>
              </p:cNvGrpSpPr>
              <p:nvPr/>
            </p:nvGrpSpPr>
            <p:grpSpPr bwMode="auto">
              <a:xfrm>
                <a:off x="764" y="1612"/>
                <a:ext cx="2919" cy="403"/>
                <a:chOff x="764" y="1612"/>
                <a:chExt cx="2919" cy="403"/>
              </a:xfrm>
            </p:grpSpPr>
            <p:sp>
              <p:nvSpPr>
                <p:cNvPr id="46" name="Rectangle 14"/>
                <p:cNvSpPr>
                  <a:spLocks noChangeArrowheads="1"/>
                </p:cNvSpPr>
                <p:nvPr/>
              </p:nvSpPr>
              <p:spPr bwMode="auto">
                <a:xfrm>
                  <a:off x="792" y="1612"/>
                  <a:ext cx="2863" cy="403"/>
                </a:xfrm>
                <a:prstGeom prst="rect">
                  <a:avLst/>
                </a:prstGeom>
                <a:noFill/>
                <a:ln w="9525">
                  <a:noFill/>
                  <a:miter lim="800000"/>
                  <a:headEnd/>
                  <a:tailEnd/>
                </a:ln>
                <a:effectLst/>
              </p:spPr>
              <p:txBody>
                <a:bodyPr/>
                <a:lstStyle/>
                <a:p>
                  <a:pPr algn="just"/>
                  <a:r>
                    <a:rPr lang="tr-TR" sz="1000">
                      <a:latin typeface="Times New Roman" pitchFamily="18" charset="0"/>
                      <a:cs typeface="Times New Roman" pitchFamily="18" charset="0"/>
                    </a:rPr>
                    <a:t> </a:t>
                  </a:r>
                </a:p>
                <a:p>
                  <a:pPr algn="just" eaLnBrk="0" hangingPunct="0"/>
                  <a:endParaRPr lang="tr-TR">
                    <a:latin typeface="Times New Roman" pitchFamily="18" charset="0"/>
                  </a:endParaRPr>
                </a:p>
              </p:txBody>
            </p:sp>
            <p:sp>
              <p:nvSpPr>
                <p:cNvPr id="47" name="Rectangle 29"/>
                <p:cNvSpPr>
                  <a:spLocks noChangeArrowheads="1"/>
                </p:cNvSpPr>
                <p:nvPr/>
              </p:nvSpPr>
              <p:spPr bwMode="auto">
                <a:xfrm>
                  <a:off x="764" y="1612"/>
                  <a:ext cx="2919" cy="403"/>
                </a:xfrm>
                <a:prstGeom prst="rect">
                  <a:avLst/>
                </a:prstGeom>
                <a:noFill/>
                <a:ln w="7">
                  <a:solidFill>
                    <a:srgbClr val="A0A0A0"/>
                  </a:solidFill>
                  <a:miter lim="800000"/>
                  <a:headEnd/>
                  <a:tailEnd/>
                </a:ln>
                <a:effectLst/>
              </p:spPr>
              <p:txBody>
                <a:bodyPr wrap="none"/>
                <a:lstStyle/>
                <a:p>
                  <a:endParaRPr lang="tr-TR"/>
                </a:p>
              </p:txBody>
            </p:sp>
          </p:grpSp>
        </p:grpSp>
        <p:sp>
          <p:nvSpPr>
            <p:cNvPr id="37" name="Rectangle 32"/>
            <p:cNvSpPr>
              <a:spLocks noChangeArrowheads="1"/>
            </p:cNvSpPr>
            <p:nvPr/>
          </p:nvSpPr>
          <p:spPr bwMode="auto">
            <a:xfrm>
              <a:off x="-3" y="400"/>
              <a:ext cx="3689" cy="1618"/>
            </a:xfrm>
            <a:prstGeom prst="rect">
              <a:avLst/>
            </a:prstGeom>
            <a:noFill/>
            <a:ln w="11112">
              <a:solidFill>
                <a:srgbClr val="A0A0A0"/>
              </a:solidFill>
              <a:miter lim="800000"/>
              <a:headEnd/>
              <a:tailEnd/>
            </a:ln>
            <a:effectLst/>
          </p:spPr>
          <p:txBody>
            <a:bodyPr wrap="none"/>
            <a:lstStyle/>
            <a:p>
              <a:endParaRPr lang="tr-TR"/>
            </a:p>
          </p:txBody>
        </p:sp>
      </p:grpSp>
      <p:sp>
        <p:nvSpPr>
          <p:cNvPr id="62" name="Line 3"/>
          <p:cNvSpPr>
            <a:spLocks noChangeShapeType="1"/>
          </p:cNvSpPr>
          <p:nvPr/>
        </p:nvSpPr>
        <p:spPr bwMode="auto">
          <a:xfrm flipH="1">
            <a:off x="3203848" y="2132856"/>
            <a:ext cx="1656184" cy="3238872"/>
          </a:xfrm>
          <a:prstGeom prst="line">
            <a:avLst/>
          </a:prstGeom>
          <a:noFill/>
          <a:ln w="12700">
            <a:solidFill>
              <a:srgbClr val="000000"/>
            </a:solidFill>
            <a:round/>
            <a:headEnd type="none" w="sm" len="sm"/>
            <a:tailEnd type="none" w="sm" len="sm"/>
          </a:ln>
        </p:spPr>
        <p:txBody>
          <a:bodyPr/>
          <a:lstStyle/>
          <a:p>
            <a:r>
              <a:rPr lang="tr-TR" dirty="0" smtClean="0"/>
              <a:t>         </a:t>
            </a:r>
            <a:endParaRPr lang="tr-TR" dirty="0"/>
          </a:p>
        </p:txBody>
      </p:sp>
      <p:sp>
        <p:nvSpPr>
          <p:cNvPr id="63" name="Line 3"/>
          <p:cNvSpPr>
            <a:spLocks noChangeShapeType="1"/>
          </p:cNvSpPr>
          <p:nvPr/>
        </p:nvSpPr>
        <p:spPr bwMode="auto">
          <a:xfrm flipH="1">
            <a:off x="5940152" y="2132856"/>
            <a:ext cx="1656184" cy="3238872"/>
          </a:xfrm>
          <a:prstGeom prst="line">
            <a:avLst/>
          </a:prstGeom>
          <a:noFill/>
          <a:ln w="12700">
            <a:solidFill>
              <a:srgbClr val="000000"/>
            </a:solidFill>
            <a:round/>
            <a:headEnd type="none" w="sm" len="sm"/>
            <a:tailEnd type="none" w="sm" len="sm"/>
          </a:ln>
        </p:spPr>
        <p:txBody>
          <a:bodyPr/>
          <a:lstStyle/>
          <a:p>
            <a:endParaRPr lang="tr-T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strips(downLeft)">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42</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2564904"/>
            <a:ext cx="6120680"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7200" dirty="0">
                <a:solidFill>
                  <a:srgbClr val="1F497D"/>
                </a:solidFill>
                <a:latin typeface="Times New Roman" pitchFamily="18" charset="0"/>
                <a:cs typeface="Times New Roman" pitchFamily="18" charset="0"/>
              </a:rPr>
              <a:t>Okulun varlık sebebidir.</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MİSYON</a:t>
            </a:r>
            <a:endParaRPr lang="tr-TR" sz="2700" dirty="0" smtClean="0">
              <a:solidFill>
                <a:prstClr val="black"/>
              </a:solidFill>
            </a:endParaRPr>
          </a:p>
        </p:txBody>
      </p:sp>
    </p:spTree>
    <p:extLst>
      <p:ext uri="{BB962C8B-B14F-4D97-AF65-F5344CB8AC3E}">
        <p14:creationId xmlns:p14="http://schemas.microsoft.com/office/powerpoint/2010/main" val="3408054105"/>
      </p:ext>
    </p:extLst>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43</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2587205"/>
            <a:ext cx="6120680" cy="275152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lnSpc>
                <a:spcPct val="90000"/>
              </a:lnSpc>
              <a:spcBef>
                <a:spcPct val="20000"/>
              </a:spcBef>
              <a:buClr>
                <a:srgbClr val="0099CC"/>
              </a:buClr>
              <a:buSzPct val="80000"/>
            </a:pPr>
            <a:r>
              <a:rPr lang="tr-TR" altLang="tr-TR" sz="4800" kern="0" dirty="0">
                <a:solidFill>
                  <a:srgbClr val="002060"/>
                </a:solidFill>
                <a:latin typeface="Times New Roman" panose="02020603050405020304" pitchFamily="18" charset="0"/>
                <a:cs typeface="Times New Roman" panose="02020603050405020304" pitchFamily="18" charset="0"/>
              </a:rPr>
              <a:t>Okulun bugün ve gelecek yıl içinde alacağı pozisyonu ifade eder.</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MİSYON</a:t>
            </a:r>
            <a:endParaRPr lang="tr-TR" sz="2700" dirty="0" smtClean="0"/>
          </a:p>
        </p:txBody>
      </p:sp>
    </p:spTree>
  </p:cSld>
  <p:clrMapOvr>
    <a:masterClrMapping/>
  </p:clrMapOvr>
  <p:transition>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44</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2254806"/>
            <a:ext cx="6120680" cy="34163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lnSpc>
                <a:spcPct val="90000"/>
              </a:lnSpc>
              <a:spcBef>
                <a:spcPct val="20000"/>
              </a:spcBef>
              <a:buClr>
                <a:srgbClr val="0099CC"/>
              </a:buClr>
              <a:buSzPct val="80000"/>
            </a:pPr>
            <a:r>
              <a:rPr lang="tr-TR" altLang="tr-TR" sz="4800" kern="0" dirty="0">
                <a:solidFill>
                  <a:srgbClr val="002060"/>
                </a:solidFill>
                <a:latin typeface="Times New Roman" panose="02020603050405020304" pitchFamily="18" charset="0"/>
                <a:cs typeface="Times New Roman" panose="02020603050405020304" pitchFamily="18" charset="0"/>
              </a:rPr>
              <a:t>Var olan sorunlar üzerinde odaklaşmak, çözüm yolları aramak, uygun olanı uygulamak anlamındadır.</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MİSYON</a:t>
            </a:r>
            <a:endParaRPr lang="tr-TR" sz="2700" dirty="0" smtClean="0">
              <a:solidFill>
                <a:prstClr val="black"/>
              </a:solidFill>
            </a:endParaRPr>
          </a:p>
        </p:txBody>
      </p:sp>
    </p:spTree>
    <p:extLst>
      <p:ext uri="{BB962C8B-B14F-4D97-AF65-F5344CB8AC3E}">
        <p14:creationId xmlns:p14="http://schemas.microsoft.com/office/powerpoint/2010/main" val="3408054105"/>
      </p:ext>
    </p:extLst>
  </p:cSld>
  <p:clrMapOvr>
    <a:masterClrMapping/>
  </p:clrMapOvr>
  <p:transition>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45</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2794954"/>
            <a:ext cx="6120680" cy="23360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spcBef>
                <a:spcPct val="20000"/>
              </a:spcBef>
              <a:buClr>
                <a:srgbClr val="0099CC"/>
              </a:buClr>
              <a:buSzPct val="80000"/>
            </a:pPr>
            <a:r>
              <a:rPr lang="tr-TR" altLang="tr-TR" sz="5400" kern="0" dirty="0">
                <a:solidFill>
                  <a:srgbClr val="002060"/>
                </a:solidFill>
                <a:latin typeface="Times New Roman" panose="02020603050405020304" pitchFamily="18" charset="0"/>
                <a:cs typeface="Times New Roman" panose="02020603050405020304" pitchFamily="18" charset="0"/>
              </a:rPr>
              <a:t>Çözüm için bildiğimiz en iyi yolu ifade </a:t>
            </a:r>
            <a:r>
              <a:rPr lang="tr-TR" altLang="tr-TR" sz="5400" kern="0" dirty="0" smtClean="0">
                <a:solidFill>
                  <a:srgbClr val="002060"/>
                </a:solidFill>
                <a:latin typeface="Times New Roman" panose="02020603050405020304" pitchFamily="18" charset="0"/>
                <a:cs typeface="Times New Roman" panose="02020603050405020304" pitchFamily="18" charset="0"/>
              </a:rPr>
              <a:t>eder.</a:t>
            </a:r>
            <a:endParaRPr lang="tr-TR" altLang="tr-TR" sz="5400" kern="0" dirty="0">
              <a:solidFill>
                <a:srgbClr val="002060"/>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MİSYON</a:t>
            </a:r>
            <a:endParaRPr lang="tr-TR" sz="2700" dirty="0" smtClean="0">
              <a:solidFill>
                <a:prstClr val="black"/>
              </a:solidFill>
            </a:endParaRPr>
          </a:p>
        </p:txBody>
      </p:sp>
    </p:spTree>
    <p:extLst>
      <p:ext uri="{BB962C8B-B14F-4D97-AF65-F5344CB8AC3E}">
        <p14:creationId xmlns:p14="http://schemas.microsoft.com/office/powerpoint/2010/main" val="349435486"/>
      </p:ext>
    </p:extLst>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46</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613093"/>
            <a:ext cx="6120680" cy="469974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a:solidFill>
                  <a:srgbClr val="003366"/>
                </a:solidFill>
                <a:latin typeface="Times New Roman" panose="02020603050405020304" pitchFamily="18" charset="0"/>
                <a:cs typeface="Times New Roman" panose="02020603050405020304" pitchFamily="18" charset="0"/>
              </a:rPr>
              <a:t>GERÇEKÇİ,</a:t>
            </a: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a:solidFill>
                  <a:srgbClr val="003366"/>
                </a:solidFill>
                <a:latin typeface="Times New Roman" panose="02020603050405020304" pitchFamily="18" charset="0"/>
                <a:cs typeface="Times New Roman" panose="02020603050405020304" pitchFamily="18" charset="0"/>
              </a:rPr>
              <a:t>YETERLİ,</a:t>
            </a: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a:solidFill>
                  <a:srgbClr val="003366"/>
                </a:solidFill>
                <a:latin typeface="Times New Roman" panose="02020603050405020304" pitchFamily="18" charset="0"/>
                <a:cs typeface="Times New Roman" panose="02020603050405020304" pitchFamily="18" charset="0"/>
              </a:rPr>
              <a:t>CESARETLENDİRİCİ,</a:t>
            </a: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a:solidFill>
                  <a:srgbClr val="003366"/>
                </a:solidFill>
                <a:latin typeface="Times New Roman" panose="02020603050405020304" pitchFamily="18" charset="0"/>
                <a:cs typeface="Times New Roman" panose="02020603050405020304" pitchFamily="18" charset="0"/>
              </a:rPr>
              <a:t>KATKILARA </a:t>
            </a:r>
            <a:r>
              <a:rPr lang="tr-TR" altLang="tr-TR" sz="3200" kern="0" dirty="0" smtClean="0">
                <a:solidFill>
                  <a:srgbClr val="003366"/>
                </a:solidFill>
                <a:latin typeface="Times New Roman" panose="02020603050405020304" pitchFamily="18" charset="0"/>
                <a:cs typeface="Times New Roman" panose="02020603050405020304" pitchFamily="18" charset="0"/>
              </a:rPr>
              <a:t>AÇIK,</a:t>
            </a: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smtClean="0">
                <a:solidFill>
                  <a:srgbClr val="003366"/>
                </a:solidFill>
                <a:latin typeface="Times New Roman" panose="02020603050405020304" pitchFamily="18" charset="0"/>
                <a:cs typeface="Times New Roman" panose="02020603050405020304" pitchFamily="18" charset="0"/>
              </a:rPr>
              <a:t>YALIN</a:t>
            </a:r>
            <a:r>
              <a:rPr lang="tr-TR" altLang="tr-TR" sz="3200" kern="0" dirty="0">
                <a:solidFill>
                  <a:srgbClr val="003366"/>
                </a:solidFill>
                <a:latin typeface="Times New Roman" panose="02020603050405020304" pitchFamily="18" charset="0"/>
                <a:cs typeface="Times New Roman" panose="02020603050405020304" pitchFamily="18" charset="0"/>
              </a:rPr>
              <a:t>, </a:t>
            </a:r>
            <a:endParaRPr lang="tr-TR" altLang="tr-TR" sz="3200" kern="0" dirty="0" smtClean="0">
              <a:solidFill>
                <a:srgbClr val="003366"/>
              </a:solidFill>
              <a:latin typeface="Times New Roman" panose="02020603050405020304" pitchFamily="18" charset="0"/>
              <a:cs typeface="Times New Roman" panose="02020603050405020304" pitchFamily="18" charset="0"/>
            </a:endParaRP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smtClean="0">
                <a:solidFill>
                  <a:srgbClr val="003366"/>
                </a:solidFill>
                <a:latin typeface="Times New Roman" panose="02020603050405020304" pitchFamily="18" charset="0"/>
                <a:cs typeface="Times New Roman" panose="02020603050405020304" pitchFamily="18" charset="0"/>
              </a:rPr>
              <a:t>KISA,</a:t>
            </a: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smtClean="0">
                <a:solidFill>
                  <a:srgbClr val="003366"/>
                </a:solidFill>
                <a:latin typeface="Times New Roman" panose="02020603050405020304" pitchFamily="18" charset="0"/>
                <a:cs typeface="Times New Roman" panose="02020603050405020304" pitchFamily="18" charset="0"/>
              </a:rPr>
              <a:t>ÖZ,</a:t>
            </a:r>
          </a:p>
          <a:p>
            <a:pPr marL="457200" lvl="0" indent="-457200" algn="just">
              <a:lnSpc>
                <a:spcPct val="90000"/>
              </a:lnSpc>
              <a:spcBef>
                <a:spcPct val="20000"/>
              </a:spcBef>
              <a:buClr>
                <a:srgbClr val="0099CC"/>
              </a:buClr>
              <a:buSzPct val="80000"/>
              <a:buFont typeface="Wingdings" panose="05000000000000000000" pitchFamily="2" charset="2"/>
              <a:buChar char="Ø"/>
            </a:pPr>
            <a:r>
              <a:rPr lang="tr-TR" altLang="tr-TR" sz="3200" kern="0" dirty="0" smtClean="0">
                <a:solidFill>
                  <a:srgbClr val="003366"/>
                </a:solidFill>
                <a:latin typeface="Times New Roman" panose="02020603050405020304" pitchFamily="18" charset="0"/>
                <a:cs typeface="Times New Roman" panose="02020603050405020304" pitchFamily="18" charset="0"/>
              </a:rPr>
              <a:t>YÖNLENDİRİCİ</a:t>
            </a:r>
            <a:r>
              <a:rPr lang="tr-TR" altLang="tr-TR" sz="3200" kern="0" dirty="0">
                <a:solidFill>
                  <a:srgbClr val="003366"/>
                </a:solidFill>
                <a:latin typeface="Times New Roman" panose="02020603050405020304" pitchFamily="18" charset="0"/>
                <a:cs typeface="Times New Roman" panose="02020603050405020304" pitchFamily="18" charset="0"/>
              </a:rPr>
              <a:t>,  </a:t>
            </a:r>
            <a:endParaRPr lang="tr-TR" altLang="tr-TR" sz="3200" kern="0" dirty="0" smtClean="0">
              <a:solidFill>
                <a:srgbClr val="003366"/>
              </a:solidFill>
              <a:latin typeface="Times New Roman" panose="02020603050405020304" pitchFamily="18" charset="0"/>
              <a:cs typeface="Times New Roman" panose="02020603050405020304" pitchFamily="18" charset="0"/>
            </a:endParaRPr>
          </a:p>
          <a:p>
            <a:pPr lvl="0" algn="just">
              <a:lnSpc>
                <a:spcPct val="90000"/>
              </a:lnSpc>
              <a:spcBef>
                <a:spcPct val="20000"/>
              </a:spcBef>
              <a:buClr>
                <a:srgbClr val="0099CC"/>
              </a:buClr>
              <a:buSzPct val="80000"/>
            </a:pPr>
            <a:r>
              <a:rPr lang="tr-TR" altLang="tr-TR" sz="2200" kern="0" dirty="0" smtClean="0">
                <a:solidFill>
                  <a:srgbClr val="003366"/>
                </a:solidFill>
                <a:latin typeface="Arial"/>
                <a:cs typeface="Times New Roman" pitchFamily="18" charset="0"/>
              </a:rPr>
              <a:t>olması </a:t>
            </a:r>
            <a:r>
              <a:rPr lang="tr-TR" altLang="tr-TR" sz="2200" kern="0" dirty="0">
                <a:solidFill>
                  <a:srgbClr val="003366"/>
                </a:solidFill>
                <a:latin typeface="Arial"/>
                <a:cs typeface="Times New Roman" pitchFamily="18" charset="0"/>
              </a:rPr>
              <a:t>gerekir.</a:t>
            </a:r>
            <a:endParaRPr lang="tr-TR" altLang="tr-TR" sz="2800" kern="0" dirty="0">
              <a:solidFill>
                <a:srgbClr val="003366"/>
              </a:solidFill>
              <a:latin typeface="Arial"/>
              <a:cs typeface="+mn-cs"/>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MİSYON BELGESİ</a:t>
            </a:r>
            <a:endParaRPr lang="tr-TR" sz="2700" dirty="0" smtClean="0">
              <a:solidFill>
                <a:prstClr val="black"/>
              </a:solidFill>
            </a:endParaRPr>
          </a:p>
        </p:txBody>
      </p:sp>
    </p:spTree>
    <p:extLst>
      <p:ext uri="{BB962C8B-B14F-4D97-AF65-F5344CB8AC3E}">
        <p14:creationId xmlns:p14="http://schemas.microsoft.com/office/powerpoint/2010/main" val="349435486"/>
      </p:ext>
    </p:extLst>
  </p:cSld>
  <p:clrMapOvr>
    <a:masterClrMapping/>
  </p:clrMapOvr>
  <p:transition>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47</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1"/>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389838"/>
            <a:ext cx="5904656" cy="297312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spcBef>
                <a:spcPct val="20000"/>
              </a:spcBef>
              <a:buClr>
                <a:srgbClr val="0099CC"/>
              </a:buClr>
              <a:buSzPct val="80000"/>
            </a:pPr>
            <a:r>
              <a:rPr lang="tr-TR" altLang="tr-TR" sz="3600" u="sng" kern="0" dirty="0">
                <a:solidFill>
                  <a:srgbClr val="FF3300"/>
                </a:solidFill>
                <a:latin typeface="Arial"/>
                <a:cs typeface="Times New Roman" pitchFamily="18" charset="0"/>
              </a:rPr>
              <a:t>VİZYON</a:t>
            </a:r>
            <a:r>
              <a:rPr lang="tr-TR" altLang="tr-TR" sz="3600" kern="0" dirty="0">
                <a:solidFill>
                  <a:srgbClr val="000000"/>
                </a:solidFill>
                <a:latin typeface="Arial"/>
                <a:cs typeface="Times New Roman" pitchFamily="18" charset="0"/>
              </a:rPr>
              <a:t> sahibidir</a:t>
            </a:r>
            <a:r>
              <a:rPr lang="tr-TR" altLang="tr-TR" sz="3600" kern="0" dirty="0" smtClean="0">
                <a:solidFill>
                  <a:srgbClr val="000000"/>
                </a:solidFill>
                <a:latin typeface="Arial"/>
                <a:cs typeface="Times New Roman" pitchFamily="18" charset="0"/>
              </a:rPr>
              <a:t>.</a:t>
            </a:r>
          </a:p>
          <a:p>
            <a:pPr marL="342900" lvl="0" indent="-342900" algn="just">
              <a:spcBef>
                <a:spcPct val="20000"/>
              </a:spcBef>
              <a:buClr>
                <a:srgbClr val="0099CC"/>
              </a:buClr>
              <a:buSzPct val="80000"/>
            </a:pPr>
            <a:endParaRPr lang="tr-TR" altLang="tr-TR" sz="1200" kern="0" dirty="0">
              <a:solidFill>
                <a:srgbClr val="000000"/>
              </a:solidFill>
              <a:latin typeface="Arial"/>
              <a:cs typeface="Times New Roman" pitchFamily="18" charset="0"/>
            </a:endParaRPr>
          </a:p>
          <a:p>
            <a:pPr marL="342900" lvl="0" indent="-342900" algn="just">
              <a:spcBef>
                <a:spcPct val="20000"/>
              </a:spcBef>
              <a:buClr>
                <a:srgbClr val="0099CC"/>
              </a:buClr>
              <a:buSzPct val="80000"/>
            </a:pPr>
            <a:r>
              <a:rPr lang="tr-TR" altLang="tr-TR" sz="3600" kern="0" dirty="0">
                <a:solidFill>
                  <a:srgbClr val="FF3300"/>
                </a:solidFill>
                <a:latin typeface="Arial"/>
                <a:cs typeface="Times New Roman" pitchFamily="18" charset="0"/>
              </a:rPr>
              <a:t>MİS</a:t>
            </a:r>
            <a:r>
              <a:rPr lang="tr-TR" altLang="tr-TR" sz="3600" kern="0" dirty="0">
                <a:solidFill>
                  <a:srgbClr val="FF3300"/>
                </a:solidFill>
                <a:latin typeface="Arial"/>
                <a:cs typeface="+mn-cs"/>
              </a:rPr>
              <a:t>Y</a:t>
            </a:r>
            <a:r>
              <a:rPr lang="tr-TR" altLang="tr-TR" sz="3600" kern="0" dirty="0">
                <a:solidFill>
                  <a:srgbClr val="FF3300"/>
                </a:solidFill>
                <a:latin typeface="Arial"/>
                <a:cs typeface="Times New Roman" pitchFamily="18" charset="0"/>
              </a:rPr>
              <a:t>ONU</a:t>
            </a:r>
            <a:r>
              <a:rPr lang="tr-TR" altLang="tr-TR" sz="3600" kern="0" dirty="0">
                <a:solidFill>
                  <a:srgbClr val="000000"/>
                </a:solidFill>
                <a:latin typeface="Arial"/>
                <a:cs typeface="Times New Roman" pitchFamily="18" charset="0"/>
              </a:rPr>
              <a:t>  belirlidir</a:t>
            </a:r>
            <a:r>
              <a:rPr lang="tr-TR" altLang="tr-TR" sz="3600" kern="0" dirty="0" smtClean="0">
                <a:solidFill>
                  <a:srgbClr val="000000"/>
                </a:solidFill>
                <a:latin typeface="Arial"/>
                <a:cs typeface="Times New Roman" pitchFamily="18" charset="0"/>
              </a:rPr>
              <a:t>.</a:t>
            </a:r>
          </a:p>
          <a:p>
            <a:pPr marL="342900" lvl="0" indent="-342900" algn="just">
              <a:spcBef>
                <a:spcPct val="20000"/>
              </a:spcBef>
              <a:buClr>
                <a:srgbClr val="0099CC"/>
              </a:buClr>
              <a:buSzPct val="80000"/>
            </a:pPr>
            <a:endParaRPr lang="tr-TR" altLang="tr-TR" sz="1200" kern="0" dirty="0">
              <a:solidFill>
                <a:srgbClr val="000000"/>
              </a:solidFill>
              <a:latin typeface="Arial"/>
              <a:cs typeface="Times New Roman" pitchFamily="18" charset="0"/>
            </a:endParaRPr>
          </a:p>
          <a:p>
            <a:pPr marL="342900" lvl="0" indent="-342900">
              <a:spcBef>
                <a:spcPct val="20000"/>
              </a:spcBef>
              <a:buClr>
                <a:srgbClr val="0099CC"/>
              </a:buClr>
              <a:buSzPct val="80000"/>
            </a:pPr>
            <a:r>
              <a:rPr lang="tr-TR" altLang="tr-TR" sz="3600" kern="0" dirty="0">
                <a:solidFill>
                  <a:srgbClr val="000000"/>
                </a:solidFill>
                <a:latin typeface="Arial"/>
                <a:cs typeface="+mn-cs"/>
              </a:rPr>
              <a:t>Kurum</a:t>
            </a:r>
            <a:r>
              <a:rPr lang="tr-TR" altLang="tr-TR" sz="3600" kern="0" dirty="0">
                <a:solidFill>
                  <a:srgbClr val="000000"/>
                </a:solidFill>
                <a:latin typeface="Arial"/>
                <a:cs typeface="Times New Roman" pitchFamily="18" charset="0"/>
              </a:rPr>
              <a:t> </a:t>
            </a:r>
            <a:r>
              <a:rPr lang="tr-TR" altLang="tr-TR" sz="3600" u="sng" kern="0" dirty="0">
                <a:solidFill>
                  <a:srgbClr val="FF3300"/>
                </a:solidFill>
                <a:latin typeface="Arial"/>
                <a:cs typeface="Times New Roman" pitchFamily="18" charset="0"/>
              </a:rPr>
              <a:t>PRENSİPLERİNİ</a:t>
            </a:r>
            <a:r>
              <a:rPr lang="tr-TR" altLang="tr-TR" sz="3600" kern="0" dirty="0">
                <a:solidFill>
                  <a:srgbClr val="000000"/>
                </a:solidFill>
                <a:latin typeface="Arial"/>
                <a:cs typeface="Times New Roman" pitchFamily="18" charset="0"/>
              </a:rPr>
              <a:t> kavramsal hale getirmi</a:t>
            </a:r>
            <a:r>
              <a:rPr lang="tr-TR" altLang="tr-TR" sz="3600" kern="0" dirty="0">
                <a:solidFill>
                  <a:srgbClr val="000000"/>
                </a:solidFill>
                <a:latin typeface="Arial"/>
                <a:cs typeface="+mn-cs"/>
              </a:rPr>
              <a:t>ş</a:t>
            </a:r>
            <a:r>
              <a:rPr lang="tr-TR" altLang="tr-TR" sz="3600" kern="0" dirty="0">
                <a:solidFill>
                  <a:srgbClr val="000000"/>
                </a:solidFill>
                <a:latin typeface="Arial"/>
                <a:cs typeface="Times New Roman" pitchFamily="18" charset="0"/>
              </a:rPr>
              <a:t>tir</a:t>
            </a:r>
            <a:endParaRPr lang="tr-TR" sz="3600" dirty="0"/>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ETKİN VİZYONER LİDERLER</a:t>
            </a:r>
            <a:endParaRPr lang="tr-TR" sz="2800" b="1" dirty="0" smtClean="0">
              <a:solidFill>
                <a:schemeClr val="bg1"/>
              </a:solidFill>
            </a:endParaRPr>
          </a:p>
        </p:txBody>
      </p:sp>
    </p:spTree>
  </p:cSld>
  <p:clrMapOvr>
    <a:masterClrMapping/>
  </p:clrMapOvr>
  <p:transition>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48</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7" name="6 Metin kutusu"/>
          <p:cNvSpPr txBox="1"/>
          <p:nvPr/>
        </p:nvSpPr>
        <p:spPr>
          <a:xfrm>
            <a:off x="1763688" y="116632"/>
            <a:ext cx="6912768" cy="12687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VİZYON ve MİSYON</a:t>
            </a:r>
          </a:p>
        </p:txBody>
      </p:sp>
      <p:grpSp>
        <p:nvGrpSpPr>
          <p:cNvPr id="8" name="Group 48"/>
          <p:cNvGrpSpPr>
            <a:grpSpLocks/>
          </p:cNvGrpSpPr>
          <p:nvPr/>
        </p:nvGrpSpPr>
        <p:grpSpPr bwMode="auto">
          <a:xfrm>
            <a:off x="395536" y="1810622"/>
            <a:ext cx="8443664" cy="4642714"/>
            <a:chOff x="-3" y="400"/>
            <a:chExt cx="3690" cy="3517"/>
          </a:xfrm>
        </p:grpSpPr>
        <p:grpSp>
          <p:nvGrpSpPr>
            <p:cNvPr id="9" name="Group 46"/>
            <p:cNvGrpSpPr>
              <a:grpSpLocks/>
            </p:cNvGrpSpPr>
            <p:nvPr/>
          </p:nvGrpSpPr>
          <p:grpSpPr bwMode="auto">
            <a:xfrm>
              <a:off x="0" y="403"/>
              <a:ext cx="3684" cy="3511"/>
              <a:chOff x="0" y="403"/>
              <a:chExt cx="3684" cy="3511"/>
            </a:xfrm>
          </p:grpSpPr>
          <p:grpSp>
            <p:nvGrpSpPr>
              <p:cNvPr id="11" name="Group 19"/>
              <p:cNvGrpSpPr>
                <a:grpSpLocks/>
              </p:cNvGrpSpPr>
              <p:nvPr/>
            </p:nvGrpSpPr>
            <p:grpSpPr bwMode="auto">
              <a:xfrm>
                <a:off x="0" y="403"/>
                <a:ext cx="1842" cy="403"/>
                <a:chOff x="0" y="403"/>
                <a:chExt cx="1842" cy="403"/>
              </a:xfrm>
            </p:grpSpPr>
            <p:sp>
              <p:nvSpPr>
                <p:cNvPr id="51" name="Rectangle 4"/>
                <p:cNvSpPr>
                  <a:spLocks noChangeArrowheads="1"/>
                </p:cNvSpPr>
                <p:nvPr/>
              </p:nvSpPr>
              <p:spPr bwMode="auto">
                <a:xfrm>
                  <a:off x="28" y="403"/>
                  <a:ext cx="1786" cy="403"/>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                    </a:t>
                  </a:r>
                  <a:r>
                    <a:rPr kumimoji="0" lang="tr-TR" altLang="tr-TR" sz="1200" b="1"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VİZYON</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52" name="Rectangle 18"/>
                <p:cNvSpPr>
                  <a:spLocks noChangeArrowheads="1"/>
                </p:cNvSpPr>
                <p:nvPr/>
              </p:nvSpPr>
              <p:spPr bwMode="auto">
                <a:xfrm>
                  <a:off x="0" y="403"/>
                  <a:ext cx="1842" cy="403"/>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2" name="Group 21"/>
              <p:cNvGrpSpPr>
                <a:grpSpLocks/>
              </p:cNvGrpSpPr>
              <p:nvPr/>
            </p:nvGrpSpPr>
            <p:grpSpPr bwMode="auto">
              <a:xfrm>
                <a:off x="1842" y="403"/>
                <a:ext cx="1842" cy="403"/>
                <a:chOff x="1842" y="403"/>
                <a:chExt cx="1842" cy="403"/>
              </a:xfrm>
            </p:grpSpPr>
            <p:sp>
              <p:nvSpPr>
                <p:cNvPr id="49" name="Rectangle 5"/>
                <p:cNvSpPr>
                  <a:spLocks noChangeArrowheads="1"/>
                </p:cNvSpPr>
                <p:nvPr/>
              </p:nvSpPr>
              <p:spPr bwMode="auto">
                <a:xfrm>
                  <a:off x="1870" y="403"/>
                  <a:ext cx="1786" cy="403"/>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                     </a:t>
                  </a:r>
                  <a:r>
                    <a:rPr kumimoji="0" lang="tr-TR" altLang="tr-TR" sz="1200" b="1"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MİSYON</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50" name="Rectangle 20"/>
                <p:cNvSpPr>
                  <a:spLocks noChangeArrowheads="1"/>
                </p:cNvSpPr>
                <p:nvPr/>
              </p:nvSpPr>
              <p:spPr bwMode="auto">
                <a:xfrm>
                  <a:off x="1842" y="403"/>
                  <a:ext cx="1842" cy="403"/>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3" name="Group 23"/>
              <p:cNvGrpSpPr>
                <a:grpSpLocks/>
              </p:cNvGrpSpPr>
              <p:nvPr/>
            </p:nvGrpSpPr>
            <p:grpSpPr bwMode="auto">
              <a:xfrm>
                <a:off x="0" y="806"/>
                <a:ext cx="1842" cy="518"/>
                <a:chOff x="0" y="806"/>
                <a:chExt cx="1842" cy="518"/>
              </a:xfrm>
            </p:grpSpPr>
            <p:sp>
              <p:nvSpPr>
                <p:cNvPr id="47" name="Rectangle 6"/>
                <p:cNvSpPr>
                  <a:spLocks noChangeArrowheads="1"/>
                </p:cNvSpPr>
                <p:nvPr/>
              </p:nvSpPr>
              <p:spPr bwMode="auto">
                <a:xfrm>
                  <a:off x="28" y="806"/>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Maddi ve manevi tüm değişkenleri içine alır(holistik),misyonu içerir.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48" name="Rectangle 22"/>
                <p:cNvSpPr>
                  <a:spLocks noChangeArrowheads="1"/>
                </p:cNvSpPr>
                <p:nvPr/>
              </p:nvSpPr>
              <p:spPr bwMode="auto">
                <a:xfrm>
                  <a:off x="0" y="806"/>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4" name="Group 25"/>
              <p:cNvGrpSpPr>
                <a:grpSpLocks/>
              </p:cNvGrpSpPr>
              <p:nvPr/>
            </p:nvGrpSpPr>
            <p:grpSpPr bwMode="auto">
              <a:xfrm>
                <a:off x="1842" y="806"/>
                <a:ext cx="1842" cy="518"/>
                <a:chOff x="1842" y="806"/>
                <a:chExt cx="1842" cy="518"/>
              </a:xfrm>
            </p:grpSpPr>
            <p:sp>
              <p:nvSpPr>
                <p:cNvPr id="45" name="Rectangle 7"/>
                <p:cNvSpPr>
                  <a:spLocks noChangeArrowheads="1"/>
                </p:cNvSpPr>
                <p:nvPr/>
              </p:nvSpPr>
              <p:spPr bwMode="auto">
                <a:xfrm>
                  <a:off x="1870" y="806"/>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Örgütün bir bölümünü geliştirmeyi hedefler, sınırlıdır.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46" name="Rectangle 24"/>
                <p:cNvSpPr>
                  <a:spLocks noChangeArrowheads="1"/>
                </p:cNvSpPr>
                <p:nvPr/>
              </p:nvSpPr>
              <p:spPr bwMode="auto">
                <a:xfrm>
                  <a:off x="1842" y="806"/>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5" name="Group 27"/>
              <p:cNvGrpSpPr>
                <a:grpSpLocks/>
              </p:cNvGrpSpPr>
              <p:nvPr/>
            </p:nvGrpSpPr>
            <p:grpSpPr bwMode="auto">
              <a:xfrm>
                <a:off x="0" y="1324"/>
                <a:ext cx="1842" cy="403"/>
                <a:chOff x="0" y="1324"/>
                <a:chExt cx="1842" cy="403"/>
              </a:xfrm>
            </p:grpSpPr>
            <p:sp>
              <p:nvSpPr>
                <p:cNvPr id="43" name="Rectangle 8"/>
                <p:cNvSpPr>
                  <a:spLocks noChangeArrowheads="1"/>
                </p:cNvSpPr>
                <p:nvPr/>
              </p:nvSpPr>
              <p:spPr bwMode="auto">
                <a:xfrm>
                  <a:off x="28" y="1324"/>
                  <a:ext cx="1786" cy="403"/>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Örgütün geleceği üzerine odaklaşır.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44" name="Rectangle 26"/>
                <p:cNvSpPr>
                  <a:spLocks noChangeArrowheads="1"/>
                </p:cNvSpPr>
                <p:nvPr/>
              </p:nvSpPr>
              <p:spPr bwMode="auto">
                <a:xfrm>
                  <a:off x="0" y="1324"/>
                  <a:ext cx="1842" cy="403"/>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6" name="Group 29"/>
              <p:cNvGrpSpPr>
                <a:grpSpLocks/>
              </p:cNvGrpSpPr>
              <p:nvPr/>
            </p:nvGrpSpPr>
            <p:grpSpPr bwMode="auto">
              <a:xfrm>
                <a:off x="1842" y="1324"/>
                <a:ext cx="1842" cy="403"/>
                <a:chOff x="1842" y="1324"/>
                <a:chExt cx="1842" cy="403"/>
              </a:xfrm>
            </p:grpSpPr>
            <p:sp>
              <p:nvSpPr>
                <p:cNvPr id="41" name="Rectangle 9"/>
                <p:cNvSpPr>
                  <a:spLocks noChangeArrowheads="1"/>
                </p:cNvSpPr>
                <p:nvPr/>
              </p:nvSpPr>
              <p:spPr bwMode="auto">
                <a:xfrm>
                  <a:off x="1870" y="1324"/>
                  <a:ext cx="1786" cy="403"/>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Örgütün bugünkü ihtiyaçları ön plandadır.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42" name="Rectangle 28"/>
                <p:cNvSpPr>
                  <a:spLocks noChangeArrowheads="1"/>
                </p:cNvSpPr>
                <p:nvPr/>
              </p:nvSpPr>
              <p:spPr bwMode="auto">
                <a:xfrm>
                  <a:off x="1842" y="1324"/>
                  <a:ext cx="1842" cy="403"/>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7" name="Group 31"/>
              <p:cNvGrpSpPr>
                <a:grpSpLocks/>
              </p:cNvGrpSpPr>
              <p:nvPr/>
            </p:nvGrpSpPr>
            <p:grpSpPr bwMode="auto">
              <a:xfrm>
                <a:off x="0" y="1727"/>
                <a:ext cx="1842" cy="518"/>
                <a:chOff x="0" y="1727"/>
                <a:chExt cx="1842" cy="518"/>
              </a:xfrm>
            </p:grpSpPr>
            <p:sp>
              <p:nvSpPr>
                <p:cNvPr id="39" name="Rectangle 10"/>
                <p:cNvSpPr>
                  <a:spLocks noChangeArrowheads="1"/>
                </p:cNvSpPr>
                <p:nvPr/>
              </p:nvSpPr>
              <p:spPr bwMode="auto">
                <a:xfrm>
                  <a:off x="28" y="1727"/>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dirty="0" err="1" smtClean="0">
                      <a:ln>
                        <a:noFill/>
                      </a:ln>
                      <a:solidFill>
                        <a:srgbClr val="000000"/>
                      </a:solidFill>
                      <a:effectLst/>
                      <a:uLnTx/>
                      <a:uFillTx/>
                      <a:latin typeface="Times New Roman" pitchFamily="18" charset="0"/>
                      <a:cs typeface="Times New Roman" pitchFamily="18" charset="0"/>
                    </a:rPr>
                    <a:t>İçseldir,personele</a:t>
                  </a:r>
                  <a:r>
                    <a:rPr kumimoji="0" lang="tr-TR" altLang="tr-TR" sz="1200" b="0"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rPr>
                    <a:t> örgütün misyonu ve nereye gittiği konusunda bilgi verir.</a:t>
                  </a:r>
                  <a:endParaRPr kumimoji="0" lang="tr-TR" altLang="tr-TR" sz="1000" b="0"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dirty="0" smtClean="0">
                    <a:ln>
                      <a:noFill/>
                    </a:ln>
                    <a:solidFill>
                      <a:srgbClr val="000000"/>
                    </a:solidFill>
                    <a:effectLst/>
                    <a:uLnTx/>
                    <a:uFillTx/>
                    <a:latin typeface="Times New Roman" pitchFamily="18" charset="0"/>
                    <a:cs typeface="+mn-cs"/>
                  </a:endParaRPr>
                </a:p>
              </p:txBody>
            </p:sp>
            <p:sp>
              <p:nvSpPr>
                <p:cNvPr id="40" name="Rectangle 30"/>
                <p:cNvSpPr>
                  <a:spLocks noChangeArrowheads="1"/>
                </p:cNvSpPr>
                <p:nvPr/>
              </p:nvSpPr>
              <p:spPr bwMode="auto">
                <a:xfrm>
                  <a:off x="0" y="1727"/>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8" name="Group 33"/>
              <p:cNvGrpSpPr>
                <a:grpSpLocks/>
              </p:cNvGrpSpPr>
              <p:nvPr/>
            </p:nvGrpSpPr>
            <p:grpSpPr bwMode="auto">
              <a:xfrm>
                <a:off x="1842" y="1727"/>
                <a:ext cx="1842" cy="518"/>
                <a:chOff x="1842" y="1727"/>
                <a:chExt cx="1842" cy="518"/>
              </a:xfrm>
            </p:grpSpPr>
            <p:sp>
              <p:nvSpPr>
                <p:cNvPr id="37" name="Rectangle 11"/>
                <p:cNvSpPr>
                  <a:spLocks noChangeArrowheads="1"/>
                </p:cNvSpPr>
                <p:nvPr/>
              </p:nvSpPr>
              <p:spPr bwMode="auto">
                <a:xfrm>
                  <a:off x="1870" y="1727"/>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Dışsaldır,personele müşterilerin ihtiyaçları hakkında bilgi verir. </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38" name="Rectangle 32"/>
                <p:cNvSpPr>
                  <a:spLocks noChangeArrowheads="1"/>
                </p:cNvSpPr>
                <p:nvPr/>
              </p:nvSpPr>
              <p:spPr bwMode="auto">
                <a:xfrm>
                  <a:off x="1842" y="1727"/>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19" name="Group 35"/>
              <p:cNvGrpSpPr>
                <a:grpSpLocks/>
              </p:cNvGrpSpPr>
              <p:nvPr/>
            </p:nvGrpSpPr>
            <p:grpSpPr bwMode="auto">
              <a:xfrm>
                <a:off x="0" y="2245"/>
                <a:ext cx="1842" cy="633"/>
                <a:chOff x="0" y="2245"/>
                <a:chExt cx="1842" cy="633"/>
              </a:xfrm>
            </p:grpSpPr>
            <p:sp>
              <p:nvSpPr>
                <p:cNvPr id="35" name="Rectangle 12"/>
                <p:cNvSpPr>
                  <a:spLocks noChangeArrowheads="1"/>
                </p:cNvSpPr>
                <p:nvPr/>
              </p:nvSpPr>
              <p:spPr bwMode="auto">
                <a:xfrm>
                  <a:off x="28" y="2245"/>
                  <a:ext cx="1786" cy="633"/>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Örgütün fonksiyonlarını ve örgütsel ilişkileri geleceği düşünerek geliştirerek hazırlar.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36" name="Rectangle 34"/>
                <p:cNvSpPr>
                  <a:spLocks noChangeArrowheads="1"/>
                </p:cNvSpPr>
                <p:nvPr/>
              </p:nvSpPr>
              <p:spPr bwMode="auto">
                <a:xfrm>
                  <a:off x="0" y="2245"/>
                  <a:ext cx="1842" cy="633"/>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20" name="Group 37"/>
              <p:cNvGrpSpPr>
                <a:grpSpLocks/>
              </p:cNvGrpSpPr>
              <p:nvPr/>
            </p:nvGrpSpPr>
            <p:grpSpPr bwMode="auto">
              <a:xfrm>
                <a:off x="1842" y="2245"/>
                <a:ext cx="1842" cy="633"/>
                <a:chOff x="1842" y="2245"/>
                <a:chExt cx="1842" cy="633"/>
              </a:xfrm>
            </p:grpSpPr>
            <p:sp>
              <p:nvSpPr>
                <p:cNvPr id="33" name="Rectangle 13"/>
                <p:cNvSpPr>
                  <a:spLocks noChangeArrowheads="1"/>
                </p:cNvSpPr>
                <p:nvPr/>
              </p:nvSpPr>
              <p:spPr bwMode="auto">
                <a:xfrm>
                  <a:off x="1870" y="2245"/>
                  <a:ext cx="1786" cy="633"/>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Örgütün günlük eylemlerini müşteri ihtiyaçlarını temel alarak tanımlar.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34" name="Rectangle 36"/>
                <p:cNvSpPr>
                  <a:spLocks noChangeArrowheads="1"/>
                </p:cNvSpPr>
                <p:nvPr/>
              </p:nvSpPr>
              <p:spPr bwMode="auto">
                <a:xfrm>
                  <a:off x="1842" y="2245"/>
                  <a:ext cx="1842" cy="633"/>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21" name="Group 39"/>
              <p:cNvGrpSpPr>
                <a:grpSpLocks/>
              </p:cNvGrpSpPr>
              <p:nvPr/>
            </p:nvGrpSpPr>
            <p:grpSpPr bwMode="auto">
              <a:xfrm>
                <a:off x="0" y="2878"/>
                <a:ext cx="1842" cy="518"/>
                <a:chOff x="0" y="2878"/>
                <a:chExt cx="1842" cy="518"/>
              </a:xfrm>
            </p:grpSpPr>
            <p:sp>
              <p:nvSpPr>
                <p:cNvPr id="31" name="Rectangle 14"/>
                <p:cNvSpPr>
                  <a:spLocks noChangeArrowheads="1"/>
                </p:cNvSpPr>
                <p:nvPr/>
              </p:nvSpPr>
              <p:spPr bwMode="auto">
                <a:xfrm>
                  <a:off x="28" y="2878"/>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Personeli motive etmek için gelecek temelli açık amaçlar geliştirir.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32" name="Rectangle 38"/>
                <p:cNvSpPr>
                  <a:spLocks noChangeArrowheads="1"/>
                </p:cNvSpPr>
                <p:nvPr/>
              </p:nvSpPr>
              <p:spPr bwMode="auto">
                <a:xfrm>
                  <a:off x="0" y="2878"/>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22" name="Group 41"/>
              <p:cNvGrpSpPr>
                <a:grpSpLocks/>
              </p:cNvGrpSpPr>
              <p:nvPr/>
            </p:nvGrpSpPr>
            <p:grpSpPr bwMode="auto">
              <a:xfrm>
                <a:off x="1842" y="2878"/>
                <a:ext cx="1842" cy="518"/>
                <a:chOff x="1842" y="2878"/>
                <a:chExt cx="1842" cy="518"/>
              </a:xfrm>
            </p:grpSpPr>
            <p:sp>
              <p:nvSpPr>
                <p:cNvPr id="29" name="Rectangle 15"/>
                <p:cNvSpPr>
                  <a:spLocks noChangeArrowheads="1"/>
                </p:cNvSpPr>
                <p:nvPr/>
              </p:nvSpPr>
              <p:spPr bwMode="auto">
                <a:xfrm>
                  <a:off x="1870" y="2878"/>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Personelin günün şartlarına göre işini en iyi yapması istenir.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30" name="Rectangle 40"/>
                <p:cNvSpPr>
                  <a:spLocks noChangeArrowheads="1"/>
                </p:cNvSpPr>
                <p:nvPr/>
              </p:nvSpPr>
              <p:spPr bwMode="auto">
                <a:xfrm>
                  <a:off x="1842" y="2878"/>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23" name="Group 43"/>
              <p:cNvGrpSpPr>
                <a:grpSpLocks/>
              </p:cNvGrpSpPr>
              <p:nvPr/>
            </p:nvGrpSpPr>
            <p:grpSpPr bwMode="auto">
              <a:xfrm>
                <a:off x="0" y="3396"/>
                <a:ext cx="1842" cy="518"/>
                <a:chOff x="0" y="3396"/>
                <a:chExt cx="1842" cy="518"/>
              </a:xfrm>
            </p:grpSpPr>
            <p:sp>
              <p:nvSpPr>
                <p:cNvPr id="27" name="Rectangle 16"/>
                <p:cNvSpPr>
                  <a:spLocks noChangeArrowheads="1"/>
                </p:cNvSpPr>
                <p:nvPr/>
              </p:nvSpPr>
              <p:spPr bwMode="auto">
                <a:xfrm>
                  <a:off x="28" y="3396"/>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Biz ne olmak istiyoruz?Nereye gidiyoruz sorusu sorulur.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28" name="Rectangle 42"/>
                <p:cNvSpPr>
                  <a:spLocks noChangeArrowheads="1"/>
                </p:cNvSpPr>
                <p:nvPr/>
              </p:nvSpPr>
              <p:spPr bwMode="auto">
                <a:xfrm>
                  <a:off x="0" y="3396"/>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nvGrpSpPr>
              <p:cNvPr id="24" name="Group 45"/>
              <p:cNvGrpSpPr>
                <a:grpSpLocks/>
              </p:cNvGrpSpPr>
              <p:nvPr/>
            </p:nvGrpSpPr>
            <p:grpSpPr bwMode="auto">
              <a:xfrm>
                <a:off x="1842" y="3396"/>
                <a:ext cx="1842" cy="518"/>
                <a:chOff x="1842" y="3396"/>
                <a:chExt cx="1842" cy="518"/>
              </a:xfrm>
            </p:grpSpPr>
            <p:sp>
              <p:nvSpPr>
                <p:cNvPr id="25" name="Rectangle 17"/>
                <p:cNvSpPr>
                  <a:spLocks noChangeArrowheads="1"/>
                </p:cNvSpPr>
                <p:nvPr/>
              </p:nvSpPr>
              <p:spPr bwMode="auto">
                <a:xfrm>
                  <a:off x="1870" y="3396"/>
                  <a:ext cx="1786" cy="518"/>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tabLst>
                      <a:tab pos="5491163" algn="l"/>
                    </a:tabLst>
                    <a:defRPr sz="2400">
                      <a:solidFill>
                        <a:schemeClr val="tx1"/>
                      </a:solidFill>
                      <a:latin typeface="Tahoma" pitchFamily="34" charset="0"/>
                    </a:defRPr>
                  </a:lvl1pPr>
                  <a:lvl2pPr marL="742950" indent="-285750" eaLnBrk="0" hangingPunct="0">
                    <a:tabLst>
                      <a:tab pos="5491163" algn="l"/>
                    </a:tabLst>
                    <a:defRPr sz="2400">
                      <a:solidFill>
                        <a:schemeClr val="tx1"/>
                      </a:solidFill>
                      <a:latin typeface="Tahoma" pitchFamily="34" charset="0"/>
                    </a:defRPr>
                  </a:lvl2pPr>
                  <a:lvl3pPr marL="1143000" indent="-228600" eaLnBrk="0" hangingPunct="0">
                    <a:tabLst>
                      <a:tab pos="5491163" algn="l"/>
                    </a:tabLst>
                    <a:defRPr sz="2400">
                      <a:solidFill>
                        <a:schemeClr val="tx1"/>
                      </a:solidFill>
                      <a:latin typeface="Tahoma" pitchFamily="34" charset="0"/>
                    </a:defRPr>
                  </a:lvl3pPr>
                  <a:lvl4pPr marL="1600200" indent="-228600" eaLnBrk="0" hangingPunct="0">
                    <a:tabLst>
                      <a:tab pos="5491163" algn="l"/>
                    </a:tabLst>
                    <a:defRPr sz="2400">
                      <a:solidFill>
                        <a:schemeClr val="tx1"/>
                      </a:solidFill>
                      <a:latin typeface="Tahoma" pitchFamily="34" charset="0"/>
                    </a:defRPr>
                  </a:lvl4pPr>
                  <a:lvl5pPr marL="2057400" indent="-228600" eaLnBrk="0" hangingPunct="0">
                    <a:tabLst>
                      <a:tab pos="5491163" algn="l"/>
                    </a:tabLst>
                    <a:defRPr sz="2400">
                      <a:solidFill>
                        <a:schemeClr val="tx1"/>
                      </a:solidFill>
                      <a:latin typeface="Tahoma" pitchFamily="34" charset="0"/>
                    </a:defRPr>
                  </a:lvl5pPr>
                  <a:lvl6pPr marL="2514600" indent="-228600" eaLnBrk="0" fontAlgn="base" hangingPunct="0">
                    <a:spcBef>
                      <a:spcPct val="0"/>
                    </a:spcBef>
                    <a:spcAft>
                      <a:spcPct val="0"/>
                    </a:spcAft>
                    <a:tabLst>
                      <a:tab pos="5491163" algn="l"/>
                    </a:tabLst>
                    <a:defRPr sz="2400">
                      <a:solidFill>
                        <a:schemeClr val="tx1"/>
                      </a:solidFill>
                      <a:latin typeface="Tahoma" pitchFamily="34" charset="0"/>
                    </a:defRPr>
                  </a:lvl6pPr>
                  <a:lvl7pPr marL="2971800" indent="-228600" eaLnBrk="0" fontAlgn="base" hangingPunct="0">
                    <a:spcBef>
                      <a:spcPct val="0"/>
                    </a:spcBef>
                    <a:spcAft>
                      <a:spcPct val="0"/>
                    </a:spcAft>
                    <a:tabLst>
                      <a:tab pos="5491163" algn="l"/>
                    </a:tabLst>
                    <a:defRPr sz="2400">
                      <a:solidFill>
                        <a:schemeClr val="tx1"/>
                      </a:solidFill>
                      <a:latin typeface="Tahoma" pitchFamily="34" charset="0"/>
                    </a:defRPr>
                  </a:lvl7pPr>
                  <a:lvl8pPr marL="3429000" indent="-228600" eaLnBrk="0" fontAlgn="base" hangingPunct="0">
                    <a:spcBef>
                      <a:spcPct val="0"/>
                    </a:spcBef>
                    <a:spcAft>
                      <a:spcPct val="0"/>
                    </a:spcAft>
                    <a:tabLst>
                      <a:tab pos="5491163" algn="l"/>
                    </a:tabLst>
                    <a:defRPr sz="2400">
                      <a:solidFill>
                        <a:schemeClr val="tx1"/>
                      </a:solidFill>
                      <a:latin typeface="Tahoma" pitchFamily="34" charset="0"/>
                    </a:defRPr>
                  </a:lvl8pPr>
                  <a:lvl9pPr marL="3886200" indent="-228600" eaLnBrk="0" fontAlgn="base" hangingPunct="0">
                    <a:spcBef>
                      <a:spcPct val="0"/>
                    </a:spcBef>
                    <a:spcAft>
                      <a:spcPct val="0"/>
                    </a:spcAft>
                    <a:tabLst>
                      <a:tab pos="5491163" algn="l"/>
                    </a:tabLst>
                    <a:defRPr sz="2400">
                      <a:solidFill>
                        <a:schemeClr val="tx1"/>
                      </a:solidFill>
                      <a:latin typeface="Tahoma" pitchFamily="34" charset="0"/>
                    </a:defRPr>
                  </a:lvl9pPr>
                </a:lstStyle>
                <a:p>
                  <a:pPr marL="0" marR="0" lvl="0" indent="0" algn="just" defTabSz="914400" eaLnBrk="1" fontAlgn="auto" latinLnBrk="0" hangingPunct="1">
                    <a:lnSpc>
                      <a:spcPct val="100000"/>
                    </a:lnSpc>
                    <a:spcBef>
                      <a:spcPts val="0"/>
                    </a:spcBef>
                    <a:spcAft>
                      <a:spcPts val="0"/>
                    </a:spcAft>
                    <a:buClrTx/>
                    <a:buSzTx/>
                    <a:buFontTx/>
                    <a:buNone/>
                    <a:tabLst>
                      <a:tab pos="5491163" algn="l"/>
                    </a:tabLst>
                    <a:defRPr/>
                  </a:pPr>
                  <a:r>
                    <a:rPr kumimoji="0" lang="tr-TR" altLang="tr-TR" sz="12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Biz şu anda ne yapıyoruz?Neye inanıyoruz sorusu sorulur.</a:t>
                  </a:r>
                  <a:endParaRPr kumimoji="0" lang="tr-TR" altLang="tr-TR" sz="10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endParaRPr>
                </a:p>
                <a:p>
                  <a:pPr marL="0" marR="0" lvl="0" indent="0" algn="just" defTabSz="914400" eaLnBrk="0" fontAlgn="auto" latinLnBrk="0" hangingPunct="0">
                    <a:lnSpc>
                      <a:spcPct val="100000"/>
                    </a:lnSpc>
                    <a:spcBef>
                      <a:spcPts val="0"/>
                    </a:spcBef>
                    <a:spcAft>
                      <a:spcPts val="0"/>
                    </a:spcAft>
                    <a:buClrTx/>
                    <a:buSzTx/>
                    <a:buFontTx/>
                    <a:buNone/>
                    <a:tabLst>
                      <a:tab pos="5491163" algn="l"/>
                    </a:tabLst>
                    <a:defRPr/>
                  </a:pPr>
                  <a:endParaRPr kumimoji="0" lang="tr-TR" altLang="tr-TR" sz="2400" b="0" i="0" u="none" strike="noStrike" kern="0" cap="none" spc="0" normalizeH="0" baseline="0" noProof="0" smtClean="0">
                    <a:ln>
                      <a:noFill/>
                    </a:ln>
                    <a:solidFill>
                      <a:srgbClr val="000000"/>
                    </a:solidFill>
                    <a:effectLst/>
                    <a:uLnTx/>
                    <a:uFillTx/>
                    <a:latin typeface="Times New Roman" pitchFamily="18" charset="0"/>
                    <a:cs typeface="+mn-cs"/>
                  </a:endParaRPr>
                </a:p>
              </p:txBody>
            </p:sp>
            <p:sp>
              <p:nvSpPr>
                <p:cNvPr id="26" name="Rectangle 44"/>
                <p:cNvSpPr>
                  <a:spLocks noChangeArrowheads="1"/>
                </p:cNvSpPr>
                <p:nvPr/>
              </p:nvSpPr>
              <p:spPr bwMode="auto">
                <a:xfrm>
                  <a:off x="1842" y="3396"/>
                  <a:ext cx="1842" cy="518"/>
                </a:xfrm>
                <a:prstGeom prst="rect">
                  <a:avLst/>
                </a:prstGeom>
                <a:noFill/>
                <a:ln w="7">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grpSp>
        <p:sp>
          <p:nvSpPr>
            <p:cNvPr id="10" name="Rectangle 47"/>
            <p:cNvSpPr>
              <a:spLocks noChangeArrowheads="1"/>
            </p:cNvSpPr>
            <p:nvPr/>
          </p:nvSpPr>
          <p:spPr bwMode="auto">
            <a:xfrm>
              <a:off x="-3" y="400"/>
              <a:ext cx="3690" cy="3517"/>
            </a:xfrm>
            <a:prstGeom prst="rect">
              <a:avLst/>
            </a:prstGeom>
            <a:noFill/>
            <a:ln w="11112">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2400" b="0" i="0" u="none" strike="noStrike" kern="0" cap="none" spc="0" normalizeH="0" baseline="0" noProof="0" smtClean="0">
                <a:ln>
                  <a:noFill/>
                </a:ln>
                <a:solidFill>
                  <a:srgbClr val="000000"/>
                </a:solidFill>
                <a:effectLst/>
                <a:uLnTx/>
                <a:uFillTx/>
                <a:latin typeface="Tahoma" pitchFamily="34" charset="0"/>
                <a:cs typeface="+mn-cs"/>
              </a:endParaRPr>
            </a:p>
          </p:txBody>
        </p:sp>
      </p:grpSp>
    </p:spTree>
    <p:extLst>
      <p:ext uri="{BB962C8B-B14F-4D97-AF65-F5344CB8AC3E}">
        <p14:creationId xmlns:p14="http://schemas.microsoft.com/office/powerpoint/2010/main" val="247594274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49</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651565"/>
            <a:ext cx="6120680" cy="462280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ctr">
              <a:lnSpc>
                <a:spcPct val="90000"/>
              </a:lnSpc>
              <a:spcBef>
                <a:spcPct val="20000"/>
              </a:spcBef>
              <a:buClr>
                <a:srgbClr val="0099CC"/>
              </a:buClr>
              <a:buSzPct val="80000"/>
            </a:pPr>
            <a:r>
              <a:rPr lang="tr-TR" altLang="tr-TR" sz="3200" kern="0" dirty="0" smtClean="0">
                <a:solidFill>
                  <a:srgbClr val="002060"/>
                </a:solidFill>
                <a:latin typeface="Times New Roman" panose="02020603050405020304" pitchFamily="18" charset="0"/>
                <a:cs typeface="Times New Roman" panose="02020603050405020304" pitchFamily="18" charset="0"/>
              </a:rPr>
              <a:t>Vizyon </a:t>
            </a:r>
            <a:r>
              <a:rPr lang="tr-TR" altLang="tr-TR" sz="3200" kern="0" dirty="0">
                <a:solidFill>
                  <a:srgbClr val="002060"/>
                </a:solidFill>
                <a:latin typeface="Times New Roman" panose="02020603050405020304" pitchFamily="18" charset="0"/>
                <a:cs typeface="Times New Roman" panose="02020603050405020304" pitchFamily="18" charset="0"/>
              </a:rPr>
              <a:t>sahibi bir lider gelecek  yönelimli davranış özelliği göstermelidir. Okul yöneticisi eğitim alanında ki gelişmeleri izleyerek geleceğe yönelik vizyonunu </a:t>
            </a:r>
            <a:r>
              <a:rPr lang="tr-TR" altLang="tr-TR" sz="3200" kern="0" dirty="0" smtClean="0">
                <a:solidFill>
                  <a:srgbClr val="002060"/>
                </a:solidFill>
                <a:latin typeface="Times New Roman" panose="02020603050405020304" pitchFamily="18" charset="0"/>
                <a:cs typeface="Times New Roman" panose="02020603050405020304" pitchFamily="18" charset="0"/>
              </a:rPr>
              <a:t>oluşturmalıdır.</a:t>
            </a:r>
          </a:p>
          <a:p>
            <a:pPr marL="342900" lvl="0" indent="-342900" algn="ctr">
              <a:lnSpc>
                <a:spcPct val="90000"/>
              </a:lnSpc>
              <a:spcBef>
                <a:spcPct val="20000"/>
              </a:spcBef>
              <a:buClr>
                <a:srgbClr val="0099CC"/>
              </a:buClr>
              <a:buSzPct val="80000"/>
            </a:pPr>
            <a:r>
              <a:rPr lang="tr-TR" altLang="tr-TR" sz="3200" kern="0" dirty="0" smtClean="0">
                <a:solidFill>
                  <a:srgbClr val="002060"/>
                </a:solidFill>
                <a:latin typeface="Times New Roman" panose="02020603050405020304" pitchFamily="18" charset="0"/>
                <a:cs typeface="Times New Roman" panose="02020603050405020304" pitchFamily="18" charset="0"/>
              </a:rPr>
              <a:t>2023 </a:t>
            </a:r>
            <a:r>
              <a:rPr lang="tr-TR" altLang="tr-TR" sz="3200" kern="0" dirty="0">
                <a:solidFill>
                  <a:srgbClr val="002060"/>
                </a:solidFill>
                <a:latin typeface="Times New Roman" panose="02020603050405020304" pitchFamily="18" charset="0"/>
                <a:cs typeface="Times New Roman" panose="02020603050405020304" pitchFamily="18" charset="0"/>
              </a:rPr>
              <a:t>yılında okulunun taşıyacağı temel özellikler belirlenmiş, misyonunu da ona göre oluşturmalıdır</a:t>
            </a:r>
            <a:r>
              <a:rPr lang="tr-TR" altLang="tr-TR" sz="3200" kern="0" dirty="0" smtClean="0">
                <a:solidFill>
                  <a:srgbClr val="002060"/>
                </a:solidFill>
                <a:latin typeface="Times New Roman" panose="02020603050405020304" pitchFamily="18" charset="0"/>
                <a:cs typeface="Times New Roman" panose="02020603050405020304" pitchFamily="18" charset="0"/>
              </a:rPr>
              <a:t>.</a:t>
            </a:r>
            <a:endParaRPr lang="tr-TR" altLang="tr-TR" sz="3200" kern="0" dirty="0">
              <a:solidFill>
                <a:srgbClr val="002060"/>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SONUÇ-1</a:t>
            </a:r>
            <a:endParaRPr lang="tr-TR" sz="2700" dirty="0" smtClean="0">
              <a:solidFill>
                <a:prstClr val="black"/>
              </a:solidFill>
            </a:endParaRPr>
          </a:p>
        </p:txBody>
      </p:sp>
    </p:spTree>
    <p:extLst>
      <p:ext uri="{BB962C8B-B14F-4D97-AF65-F5344CB8AC3E}">
        <p14:creationId xmlns:p14="http://schemas.microsoft.com/office/powerpoint/2010/main" val="3317403415"/>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5</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722237"/>
            <a:ext cx="5904656"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600" dirty="0" smtClean="0">
                <a:solidFill>
                  <a:schemeClr val="accent4"/>
                </a:solidFill>
                <a:cs typeface="Times New Roman" pitchFamily="18" charset="0"/>
              </a:rPr>
              <a:t>Gerçekleştirmek için </a:t>
            </a:r>
            <a:endParaRPr lang="tr-TR" sz="3600" dirty="0" smtClean="0">
              <a:solidFill>
                <a:schemeClr val="accent4"/>
              </a:solidFill>
            </a:endParaRPr>
          </a:p>
          <a:p>
            <a:pPr algn="ctr">
              <a:buFont typeface="Wingdings" pitchFamily="2" charset="2"/>
              <a:buNone/>
            </a:pPr>
            <a:r>
              <a:rPr lang="tr-TR" sz="3600" dirty="0" smtClean="0">
                <a:solidFill>
                  <a:schemeClr val="accent4"/>
                </a:solidFill>
                <a:cs typeface="Times New Roman" pitchFamily="18" charset="0"/>
              </a:rPr>
              <a:t>çok güçlü bir arzu duyduğumuz imgesel bir durum ya da </a:t>
            </a:r>
            <a:r>
              <a:rPr lang="tr-TR" sz="3600" dirty="0" smtClean="0">
                <a:solidFill>
                  <a:schemeClr val="accent4"/>
                </a:solidFill>
              </a:rPr>
              <a:t>olaydır.</a:t>
            </a:r>
            <a:endParaRPr lang="tr-TR" sz="3600" dirty="0">
              <a:solidFill>
                <a:schemeClr val="accent4"/>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endParaRPr lang="tr-TR" sz="2800" b="1" dirty="0" smtClean="0">
              <a:solidFill>
                <a:schemeClr val="bg1"/>
              </a:solidFill>
            </a:endParaRPr>
          </a:p>
        </p:txBody>
      </p:sp>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50</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479210"/>
            <a:ext cx="6120680" cy="496751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ctr">
              <a:lnSpc>
                <a:spcPct val="90000"/>
              </a:lnSpc>
              <a:spcBef>
                <a:spcPct val="20000"/>
              </a:spcBef>
              <a:buClr>
                <a:srgbClr val="0099CC"/>
              </a:buClr>
              <a:buSzPct val="80000"/>
            </a:pPr>
            <a:r>
              <a:rPr lang="tr-TR" altLang="tr-TR" sz="3200" kern="0" dirty="0" err="1">
                <a:solidFill>
                  <a:srgbClr val="003366"/>
                </a:solidFill>
                <a:latin typeface="Times New Roman" panose="02020603050405020304" pitchFamily="18" charset="0"/>
                <a:cs typeface="Times New Roman" panose="02020603050405020304" pitchFamily="18" charset="0"/>
              </a:rPr>
              <a:t>Vizyoner</a:t>
            </a:r>
            <a:r>
              <a:rPr lang="tr-TR" altLang="tr-TR" sz="3200" kern="0" dirty="0">
                <a:solidFill>
                  <a:srgbClr val="003366"/>
                </a:solidFill>
                <a:latin typeface="Times New Roman" panose="02020603050405020304" pitchFamily="18" charset="0"/>
                <a:cs typeface="Times New Roman" panose="02020603050405020304" pitchFamily="18" charset="0"/>
              </a:rPr>
              <a:t> liderlik davranışı bilgi toplumunda, düşünce ve sezgi gücünü birleştirerek geleceği düzenlemekle yakından alakalıdır. Gelecekte ulaşmak istediklerimizin, gerçeğe uygun düşlerini kurmak kolay değildir. Vizyonumuz, sahip olduğumuz bilgi, kültür, eğitim, ekonomi, inanç, sosyal yaşantı...vb. değerleriyle yakından ilgilidir. </a:t>
            </a:r>
            <a:endParaRPr lang="tr-TR" altLang="tr-TR" sz="3200" kern="0" dirty="0">
              <a:solidFill>
                <a:srgbClr val="FF3300"/>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SONUÇ-2</a:t>
            </a:r>
            <a:endParaRPr lang="tr-TR" sz="2700" dirty="0" smtClean="0">
              <a:solidFill>
                <a:prstClr val="black"/>
              </a:solidFill>
            </a:endParaRPr>
          </a:p>
        </p:txBody>
      </p:sp>
    </p:spTree>
    <p:extLst>
      <p:ext uri="{BB962C8B-B14F-4D97-AF65-F5344CB8AC3E}">
        <p14:creationId xmlns:p14="http://schemas.microsoft.com/office/powerpoint/2010/main" val="270993972"/>
      </p:ext>
    </p:extLst>
  </p:cSld>
  <p:clrMapOvr>
    <a:masterClrMapping/>
  </p:clrMapOvr>
  <p:transition>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51</a:t>
            </a:fld>
            <a:endParaRPr lang="tr-TR" dirty="0"/>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483768" y="2094763"/>
            <a:ext cx="6660232" cy="37364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ct val="20000"/>
              </a:spcBef>
              <a:buClr>
                <a:srgbClr val="0099CC"/>
              </a:buClr>
              <a:buSzPct val="80000"/>
            </a:pPr>
            <a:r>
              <a:rPr lang="tr-TR" altLang="tr-TR" sz="3200" kern="0" dirty="0">
                <a:solidFill>
                  <a:srgbClr val="003366"/>
                </a:solidFill>
                <a:latin typeface="Times New Roman" panose="02020603050405020304" pitchFamily="18" charset="0"/>
                <a:cs typeface="Times New Roman" panose="02020603050405020304" pitchFamily="18" charset="0"/>
              </a:rPr>
              <a:t>Vizyonumuzun temel yaşam kaynağı, yani yaşama geçirme  yolu misyonlarımızdır</a:t>
            </a:r>
            <a:r>
              <a:rPr lang="tr-TR" altLang="tr-TR" sz="3200" kern="0" dirty="0" smtClean="0">
                <a:solidFill>
                  <a:srgbClr val="003366"/>
                </a:solidFill>
                <a:latin typeface="Times New Roman" panose="02020603050405020304" pitchFamily="18" charset="0"/>
                <a:cs typeface="Times New Roman" panose="02020603050405020304" pitchFamily="18" charset="0"/>
              </a:rPr>
              <a:t>.</a:t>
            </a:r>
          </a:p>
          <a:p>
            <a:pPr marL="342900" indent="-342900" algn="ctr">
              <a:lnSpc>
                <a:spcPct val="90000"/>
              </a:lnSpc>
              <a:spcBef>
                <a:spcPct val="20000"/>
              </a:spcBef>
              <a:buClr>
                <a:srgbClr val="0099CC"/>
              </a:buClr>
              <a:buSzPct val="80000"/>
            </a:pPr>
            <a:r>
              <a:rPr lang="tr-TR" altLang="tr-TR" sz="3200" kern="0" dirty="0" smtClean="0">
                <a:solidFill>
                  <a:srgbClr val="003366"/>
                </a:solidFill>
                <a:latin typeface="Times New Roman" panose="02020603050405020304" pitchFamily="18" charset="0"/>
                <a:cs typeface="Times New Roman" panose="02020603050405020304" pitchFamily="18" charset="0"/>
              </a:rPr>
              <a:t> </a:t>
            </a:r>
            <a:r>
              <a:rPr lang="tr-TR" altLang="tr-TR" sz="3200" kern="0" dirty="0">
                <a:solidFill>
                  <a:srgbClr val="003366"/>
                </a:solidFill>
                <a:latin typeface="Times New Roman" panose="02020603050405020304" pitchFamily="18" charset="0"/>
                <a:cs typeface="Times New Roman" panose="02020603050405020304" pitchFamily="18" charset="0"/>
              </a:rPr>
              <a:t>Kendini gerçekleştirme ve çevresini etkileme  çabası içinde olan okul yöneticisinin düşünce sentezli </a:t>
            </a:r>
            <a:r>
              <a:rPr lang="tr-TR" altLang="tr-TR" sz="3200" kern="0" dirty="0" err="1">
                <a:solidFill>
                  <a:srgbClr val="003366"/>
                </a:solidFill>
                <a:latin typeface="Times New Roman" panose="02020603050405020304" pitchFamily="18" charset="0"/>
                <a:cs typeface="Times New Roman" panose="02020603050405020304" pitchFamily="18" charset="0"/>
              </a:rPr>
              <a:t>vizyoner</a:t>
            </a:r>
            <a:r>
              <a:rPr lang="tr-TR" altLang="tr-TR" sz="3200" kern="0" dirty="0">
                <a:solidFill>
                  <a:srgbClr val="003366"/>
                </a:solidFill>
                <a:latin typeface="Times New Roman" panose="02020603050405020304" pitchFamily="18" charset="0"/>
                <a:cs typeface="Times New Roman" panose="02020603050405020304" pitchFamily="18" charset="0"/>
              </a:rPr>
              <a:t> liderlik davranışı göstermesi elbette mümkündür</a:t>
            </a:r>
            <a:endParaRPr lang="tr-TR" altLang="tr-TR" sz="3200" kern="0" dirty="0">
              <a:solidFill>
                <a:srgbClr val="FF3300"/>
              </a:solidFill>
              <a:latin typeface="Times New Roman" panose="02020603050405020304" pitchFamily="18" charset="0"/>
              <a:cs typeface="Times New Roman" panose="02020603050405020304" pitchFamily="18" charset="0"/>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SONUÇ-3</a:t>
            </a:r>
            <a:endParaRPr lang="tr-TR" sz="2700" dirty="0" smtClean="0">
              <a:solidFill>
                <a:prstClr val="black"/>
              </a:solidFill>
            </a:endParaRPr>
          </a:p>
        </p:txBody>
      </p:sp>
    </p:spTree>
    <p:extLst>
      <p:ext uri="{BB962C8B-B14F-4D97-AF65-F5344CB8AC3E}">
        <p14:creationId xmlns:p14="http://schemas.microsoft.com/office/powerpoint/2010/main" val="518208098"/>
      </p:ext>
    </p:extLst>
  </p:cSld>
  <p:clrMapOvr>
    <a:masterClrMapping/>
  </p:clrMapOvr>
  <p:transition>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52</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146811"/>
            <a:ext cx="63722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ctr">
              <a:spcBef>
                <a:spcPct val="20000"/>
              </a:spcBef>
              <a:buClr>
                <a:srgbClr val="0099CC"/>
              </a:buClr>
              <a:buSzPct val="80000"/>
            </a:pPr>
            <a:r>
              <a:rPr lang="tr-TR" altLang="tr-TR" sz="4000" kern="0" dirty="0">
                <a:solidFill>
                  <a:srgbClr val="002060"/>
                </a:solidFill>
                <a:latin typeface="Times New Roman" panose="02020603050405020304" pitchFamily="18" charset="0"/>
                <a:cs typeface="Times New Roman" panose="02020603050405020304" pitchFamily="18" charset="0"/>
              </a:rPr>
              <a:t>Nasıl bir eğitim, nasıl bir eğitim yöneticisi, nasıl bir öğretmen, nasıl bir öğrenme ortamları, nasıl bir eğitim teknolojileri istiyorsak, oluşturacağımız vizyon ve uygulayacağımız misyon da buna paralellik gösterecektir. </a:t>
            </a: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algn="ctr"/>
            <a:r>
              <a:rPr lang="tr-TR" sz="2800" dirty="0" smtClean="0">
                <a:solidFill>
                  <a:prstClr val="black"/>
                </a:solidFill>
              </a:rPr>
              <a:t>SONUÇ-4</a:t>
            </a:r>
            <a:endParaRPr lang="tr-TR" sz="2700" dirty="0" smtClean="0">
              <a:solidFill>
                <a:prstClr val="black"/>
              </a:solidFill>
            </a:endParaRPr>
          </a:p>
        </p:txBody>
      </p:sp>
    </p:spTree>
    <p:extLst>
      <p:ext uri="{BB962C8B-B14F-4D97-AF65-F5344CB8AC3E}">
        <p14:creationId xmlns:p14="http://schemas.microsoft.com/office/powerpoint/2010/main" val="518208098"/>
      </p:ext>
    </p:extLst>
  </p:cSld>
  <p:clrMapOvr>
    <a:masterClrMapping/>
  </p:clrMapOvr>
  <p:transition>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53</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1730049"/>
            <a:ext cx="6120680" cy="446583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90000"/>
              </a:lnSpc>
              <a:spcBef>
                <a:spcPct val="20000"/>
              </a:spcBef>
              <a:buClr>
                <a:srgbClr val="0099CC"/>
              </a:buClr>
              <a:buSzPct val="80000"/>
            </a:pPr>
            <a:r>
              <a:rPr lang="tr-TR" altLang="tr-TR" sz="3200" kern="0" dirty="0" smtClean="0">
                <a:solidFill>
                  <a:srgbClr val="003366"/>
                </a:solidFill>
                <a:latin typeface="Times New Roman" panose="02020603050405020304" pitchFamily="18" charset="0"/>
                <a:cs typeface="Times New Roman" panose="02020603050405020304" pitchFamily="18" charset="0"/>
              </a:rPr>
              <a:t>İletişim:</a:t>
            </a:r>
          </a:p>
          <a:p>
            <a:pPr algn="just">
              <a:lnSpc>
                <a:spcPct val="90000"/>
              </a:lnSpc>
              <a:spcBef>
                <a:spcPct val="20000"/>
              </a:spcBef>
              <a:buClr>
                <a:srgbClr val="0099CC"/>
              </a:buClr>
              <a:buSzPct val="80000"/>
            </a:pPr>
            <a:r>
              <a:rPr lang="tr-TR" altLang="tr-TR" sz="3200" kern="0" dirty="0" smtClean="0">
                <a:solidFill>
                  <a:srgbClr val="003366"/>
                </a:solidFill>
                <a:latin typeface="Times New Roman" panose="02020603050405020304" pitchFamily="18" charset="0"/>
                <a:cs typeface="Times New Roman" panose="02020603050405020304" pitchFamily="18" charset="0"/>
              </a:rPr>
              <a:t>Yaşar Koçak</a:t>
            </a:r>
          </a:p>
          <a:p>
            <a:pPr algn="just">
              <a:lnSpc>
                <a:spcPct val="90000"/>
              </a:lnSpc>
              <a:spcBef>
                <a:spcPct val="20000"/>
              </a:spcBef>
              <a:buClr>
                <a:srgbClr val="0099CC"/>
              </a:buClr>
              <a:buSzPct val="80000"/>
            </a:pPr>
            <a:r>
              <a:rPr lang="tr-TR" altLang="tr-TR" sz="3200" kern="0" dirty="0" smtClean="0">
                <a:solidFill>
                  <a:srgbClr val="003366"/>
                </a:solidFill>
                <a:latin typeface="Times New Roman" panose="02020603050405020304" pitchFamily="18" charset="0"/>
                <a:cs typeface="Times New Roman" panose="02020603050405020304" pitchFamily="18" charset="0"/>
              </a:rPr>
              <a:t>Ortaöğretim Genel Müdürlüğü</a:t>
            </a:r>
          </a:p>
          <a:p>
            <a:pPr algn="just">
              <a:lnSpc>
                <a:spcPct val="90000"/>
              </a:lnSpc>
              <a:spcBef>
                <a:spcPct val="20000"/>
              </a:spcBef>
              <a:buClr>
                <a:srgbClr val="0099CC"/>
              </a:buClr>
              <a:buSzPct val="80000"/>
            </a:pPr>
            <a:r>
              <a:rPr lang="tr-TR" altLang="tr-TR" sz="3200" kern="0" dirty="0" smtClean="0">
                <a:solidFill>
                  <a:srgbClr val="003366"/>
                </a:solidFill>
                <a:latin typeface="Times New Roman" panose="02020603050405020304" pitchFamily="18" charset="0"/>
                <a:cs typeface="Times New Roman" panose="02020603050405020304" pitchFamily="18" charset="0"/>
              </a:rPr>
              <a:t>Öğrenci İşleri ve Sosyal Etkinlikler Dairesi Başkanlığı</a:t>
            </a:r>
          </a:p>
          <a:p>
            <a:pPr algn="just">
              <a:lnSpc>
                <a:spcPct val="90000"/>
              </a:lnSpc>
              <a:spcBef>
                <a:spcPct val="20000"/>
              </a:spcBef>
              <a:buClr>
                <a:srgbClr val="0099CC"/>
              </a:buClr>
              <a:buSzPct val="80000"/>
            </a:pPr>
            <a:endParaRPr lang="tr-TR" altLang="tr-TR" sz="2200" kern="0" dirty="0" smtClean="0">
              <a:solidFill>
                <a:srgbClr val="003366"/>
              </a:solidFill>
              <a:latin typeface="Arial"/>
              <a:cs typeface="Times New Roman" pitchFamily="18" charset="0"/>
            </a:endParaRPr>
          </a:p>
          <a:p>
            <a:pPr algn="just">
              <a:lnSpc>
                <a:spcPct val="90000"/>
              </a:lnSpc>
              <a:spcBef>
                <a:spcPct val="20000"/>
              </a:spcBef>
              <a:buClr>
                <a:srgbClr val="0099CC"/>
              </a:buClr>
              <a:buSzPct val="80000"/>
            </a:pPr>
            <a:endParaRPr lang="tr-TR" altLang="tr-TR" sz="2200" kern="0" dirty="0">
              <a:solidFill>
                <a:srgbClr val="003366"/>
              </a:solidFill>
              <a:latin typeface="Arial"/>
              <a:cs typeface="Times New Roman" pitchFamily="18" charset="0"/>
            </a:endParaRPr>
          </a:p>
          <a:p>
            <a:pPr algn="just">
              <a:lnSpc>
                <a:spcPct val="90000"/>
              </a:lnSpc>
              <a:spcBef>
                <a:spcPct val="20000"/>
              </a:spcBef>
              <a:buClr>
                <a:srgbClr val="0099CC"/>
              </a:buClr>
              <a:buSzPct val="80000"/>
            </a:pPr>
            <a:endParaRPr lang="tr-TR" altLang="tr-TR" sz="2200" kern="0" dirty="0" smtClean="0">
              <a:solidFill>
                <a:srgbClr val="003366"/>
              </a:solidFill>
              <a:latin typeface="Arial"/>
              <a:cs typeface="Times New Roman" pitchFamily="18" charset="0"/>
            </a:endParaRPr>
          </a:p>
          <a:p>
            <a:pPr algn="just">
              <a:lnSpc>
                <a:spcPct val="90000"/>
              </a:lnSpc>
              <a:spcBef>
                <a:spcPct val="20000"/>
              </a:spcBef>
              <a:buClr>
                <a:srgbClr val="0099CC"/>
              </a:buClr>
              <a:buSzPct val="80000"/>
            </a:pPr>
            <a:r>
              <a:rPr lang="tr-TR" altLang="tr-TR" sz="2200" kern="0" dirty="0" smtClean="0">
                <a:solidFill>
                  <a:srgbClr val="003366"/>
                </a:solidFill>
                <a:latin typeface="Arial"/>
                <a:cs typeface="Times New Roman" pitchFamily="18" charset="0"/>
              </a:rPr>
              <a:t>0(312)4130504.</a:t>
            </a:r>
          </a:p>
          <a:p>
            <a:pPr algn="just">
              <a:lnSpc>
                <a:spcPct val="90000"/>
              </a:lnSpc>
              <a:spcBef>
                <a:spcPct val="20000"/>
              </a:spcBef>
              <a:buClr>
                <a:srgbClr val="0099CC"/>
              </a:buClr>
              <a:buSzPct val="80000"/>
            </a:pPr>
            <a:r>
              <a:rPr lang="tr-TR" altLang="tr-TR" sz="2200" kern="0" dirty="0" smtClean="0">
                <a:solidFill>
                  <a:srgbClr val="003366"/>
                </a:solidFill>
                <a:latin typeface="Arial"/>
                <a:cs typeface="Times New Roman" pitchFamily="18" charset="0"/>
              </a:rPr>
              <a:t>kocakys@gmail.com</a:t>
            </a:r>
            <a:endParaRPr lang="tr-TR" altLang="tr-TR" sz="2800" kern="0" dirty="0">
              <a:solidFill>
                <a:srgbClr val="003366"/>
              </a:solidFill>
              <a:latin typeface="Arial"/>
            </a:endParaRPr>
          </a:p>
        </p:txBody>
      </p:sp>
    </p:spTree>
    <p:extLst>
      <p:ext uri="{BB962C8B-B14F-4D97-AF65-F5344CB8AC3E}">
        <p14:creationId xmlns:p14="http://schemas.microsoft.com/office/powerpoint/2010/main" val="3317403415"/>
      </p:ext>
    </p:extLst>
  </p:cSld>
  <p:clrMapOvr>
    <a:masterClrMapping/>
  </p:clrMapOvr>
  <p:transition>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54</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771800" y="3639802"/>
            <a:ext cx="6120680"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90000"/>
              </a:lnSpc>
              <a:spcBef>
                <a:spcPct val="20000"/>
              </a:spcBef>
              <a:buClr>
                <a:srgbClr val="0099CC"/>
              </a:buClr>
              <a:buSzPct val="80000"/>
            </a:pPr>
            <a:r>
              <a:rPr lang="tr-TR" altLang="tr-TR" sz="4000" kern="0" dirty="0" smtClean="0">
                <a:solidFill>
                  <a:srgbClr val="003366"/>
                </a:solidFill>
                <a:latin typeface="Times New Roman" panose="02020603050405020304" pitchFamily="18" charset="0"/>
                <a:cs typeface="Times New Roman" panose="02020603050405020304" pitchFamily="18" charset="0"/>
              </a:rPr>
              <a:t>Teşekkür Ederim</a:t>
            </a:r>
            <a:endParaRPr lang="tr-TR" altLang="tr-TR" sz="4000" kern="0" dirty="0">
              <a:solidFill>
                <a:srgbClr val="003366"/>
              </a:solidFill>
              <a:latin typeface="Arial"/>
            </a:endParaRPr>
          </a:p>
        </p:txBody>
      </p:sp>
    </p:spTree>
    <p:extLst>
      <p:ext uri="{BB962C8B-B14F-4D97-AF65-F5344CB8AC3E}">
        <p14:creationId xmlns:p14="http://schemas.microsoft.com/office/powerpoint/2010/main" val="2738300691"/>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6</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845347"/>
            <a:ext cx="5904656" cy="206210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200" dirty="0" smtClean="0">
                <a:solidFill>
                  <a:schemeClr val="accent4"/>
                </a:solidFill>
                <a:cs typeface="Times New Roman" pitchFamily="18" charset="0"/>
              </a:rPr>
              <a:t>Gerçekleştirmek için </a:t>
            </a:r>
            <a:endParaRPr lang="tr-TR" sz="3200" dirty="0" smtClean="0">
              <a:solidFill>
                <a:schemeClr val="accent4"/>
              </a:solidFill>
            </a:endParaRPr>
          </a:p>
          <a:p>
            <a:pPr algn="ctr">
              <a:buFont typeface="Wingdings" pitchFamily="2" charset="2"/>
              <a:buNone/>
            </a:pPr>
            <a:r>
              <a:rPr lang="tr-TR" sz="3200" dirty="0" smtClean="0">
                <a:solidFill>
                  <a:schemeClr val="accent4"/>
                </a:solidFill>
                <a:cs typeface="Times New Roman" pitchFamily="18" charset="0"/>
              </a:rPr>
              <a:t>çok güçlü bir arzu duyduğumuz imgesel bir durum ya da </a:t>
            </a:r>
            <a:r>
              <a:rPr lang="tr-TR" sz="3200" dirty="0" smtClean="0">
                <a:solidFill>
                  <a:schemeClr val="accent4"/>
                </a:solidFill>
              </a:rPr>
              <a:t>olaydır.</a:t>
            </a:r>
            <a:endParaRPr lang="tr-TR" sz="3200" dirty="0">
              <a:solidFill>
                <a:schemeClr val="accent4"/>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endParaRPr lang="tr-TR" sz="2800" b="1" dirty="0" smtClean="0">
              <a:solidFill>
                <a:schemeClr val="bg1"/>
              </a:solidFill>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7</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085138"/>
            <a:ext cx="5904656" cy="358251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tx2"/>
                </a:solidFill>
                <a:cs typeface="Times New Roman" pitchFamily="18" charset="0"/>
              </a:rPr>
              <a:t>Vizyon</a:t>
            </a:r>
            <a:r>
              <a:rPr lang="tr-TR" sz="3600" dirty="0" smtClean="0">
                <a:solidFill>
                  <a:schemeClr val="tx2"/>
                </a:solidFill>
              </a:rPr>
              <a:t>;</a:t>
            </a:r>
          </a:p>
          <a:p>
            <a:pPr algn="ctr">
              <a:lnSpc>
                <a:spcPct val="90000"/>
              </a:lnSpc>
              <a:buFont typeface="Wingdings" pitchFamily="2" charset="2"/>
              <a:buNone/>
            </a:pPr>
            <a:r>
              <a:rPr lang="tr-TR" sz="3600" dirty="0" smtClean="0">
                <a:solidFill>
                  <a:schemeClr val="tx2"/>
                </a:solidFill>
                <a:cs typeface="Times New Roman" pitchFamily="18" charset="0"/>
              </a:rPr>
              <a:t>gelecekte ula</a:t>
            </a:r>
            <a:r>
              <a:rPr lang="tr-TR" sz="3600" dirty="0" smtClean="0">
                <a:solidFill>
                  <a:schemeClr val="tx2"/>
                </a:solidFill>
              </a:rPr>
              <a:t>şı</a:t>
            </a:r>
            <a:r>
              <a:rPr lang="tr-TR" sz="3600" dirty="0" smtClean="0">
                <a:solidFill>
                  <a:schemeClr val="tx2"/>
                </a:solidFill>
                <a:cs typeface="Times New Roman" pitchFamily="18" charset="0"/>
              </a:rPr>
              <a:t>lmak istenen hedeflerin gerçe</a:t>
            </a:r>
            <a:r>
              <a:rPr lang="tr-TR" sz="3600" dirty="0" smtClean="0">
                <a:solidFill>
                  <a:schemeClr val="tx2"/>
                </a:solidFill>
              </a:rPr>
              <a:t>ğ</a:t>
            </a:r>
            <a:r>
              <a:rPr lang="tr-TR" sz="3600" dirty="0" smtClean="0">
                <a:solidFill>
                  <a:schemeClr val="tx2"/>
                </a:solidFill>
                <a:cs typeface="Times New Roman" pitchFamily="18" charset="0"/>
              </a:rPr>
              <a:t>e uygun </a:t>
            </a:r>
            <a:r>
              <a:rPr lang="tr-TR" sz="3600" dirty="0" smtClean="0">
                <a:solidFill>
                  <a:srgbClr val="FF0000"/>
                </a:solidFill>
                <a:cs typeface="Times New Roman" pitchFamily="18" charset="0"/>
              </a:rPr>
              <a:t>dü</a:t>
            </a:r>
            <a:r>
              <a:rPr lang="tr-TR" sz="3600" dirty="0" smtClean="0">
                <a:solidFill>
                  <a:srgbClr val="FF0000"/>
                </a:solidFill>
              </a:rPr>
              <a:t>ş</a:t>
            </a:r>
            <a:r>
              <a:rPr lang="tr-TR" sz="3600" dirty="0" smtClean="0">
                <a:solidFill>
                  <a:schemeClr val="tx2"/>
                </a:solidFill>
                <a:cs typeface="Times New Roman" pitchFamily="18" charset="0"/>
              </a:rPr>
              <a:t>lerini kurmakt</a:t>
            </a:r>
            <a:r>
              <a:rPr lang="tr-TR" sz="3600" dirty="0" smtClean="0">
                <a:solidFill>
                  <a:schemeClr val="tx2"/>
                </a:solidFill>
              </a:rPr>
              <a:t>ı</a:t>
            </a:r>
            <a:r>
              <a:rPr lang="tr-TR" sz="3600" dirty="0" smtClean="0">
                <a:solidFill>
                  <a:schemeClr val="tx2"/>
                </a:solidFill>
                <a:cs typeface="Times New Roman" pitchFamily="18" charset="0"/>
              </a:rPr>
              <a:t>r</a:t>
            </a:r>
            <a:r>
              <a:rPr lang="tr-TR" sz="3600" dirty="0" smtClean="0">
                <a:solidFill>
                  <a:schemeClr val="tx2"/>
                </a:solidFill>
              </a:rPr>
              <a:t>. G</a:t>
            </a:r>
            <a:r>
              <a:rPr lang="tr-TR" sz="3600" dirty="0" smtClean="0">
                <a:solidFill>
                  <a:schemeClr val="tx2"/>
                </a:solidFill>
                <a:cs typeface="Times New Roman" pitchFamily="18" charset="0"/>
              </a:rPr>
              <a:t>elecekte ula</a:t>
            </a:r>
            <a:r>
              <a:rPr lang="tr-TR" sz="3600" dirty="0" smtClean="0">
                <a:solidFill>
                  <a:schemeClr val="tx2"/>
                </a:solidFill>
              </a:rPr>
              <a:t>ş</a:t>
            </a:r>
            <a:r>
              <a:rPr lang="tr-TR" sz="3600" dirty="0" smtClean="0">
                <a:solidFill>
                  <a:schemeClr val="tx2"/>
                </a:solidFill>
                <a:cs typeface="Times New Roman" pitchFamily="18" charset="0"/>
              </a:rPr>
              <a:t>mak istedi</a:t>
            </a:r>
            <a:r>
              <a:rPr lang="tr-TR" sz="3600" dirty="0" smtClean="0">
                <a:solidFill>
                  <a:schemeClr val="tx2"/>
                </a:solidFill>
              </a:rPr>
              <a:t>ğ</a:t>
            </a:r>
            <a:r>
              <a:rPr lang="tr-TR" sz="3600" dirty="0" smtClean="0">
                <a:solidFill>
                  <a:schemeClr val="tx2"/>
                </a:solidFill>
                <a:cs typeface="Times New Roman" pitchFamily="18" charset="0"/>
              </a:rPr>
              <a:t>imiz durumu tan</a:t>
            </a:r>
            <a:r>
              <a:rPr lang="tr-TR" sz="3600" dirty="0" smtClean="0">
                <a:solidFill>
                  <a:schemeClr val="tx2"/>
                </a:solidFill>
              </a:rPr>
              <a:t>ı</a:t>
            </a:r>
            <a:r>
              <a:rPr lang="tr-TR" sz="3600" dirty="0" smtClean="0">
                <a:solidFill>
                  <a:schemeClr val="tx2"/>
                </a:solidFill>
                <a:cs typeface="Times New Roman" pitchFamily="18" charset="0"/>
              </a:rPr>
              <a:t>mlar ve uzun vadelidir.</a:t>
            </a:r>
            <a:r>
              <a:rPr lang="tr-TR" sz="3600" dirty="0" smtClean="0">
                <a:solidFill>
                  <a:schemeClr val="accent2"/>
                </a:solidFill>
              </a:rPr>
              <a:t> </a:t>
            </a:r>
            <a:endParaRPr lang="tr-TR" sz="3600" dirty="0">
              <a:solidFill>
                <a:schemeClr val="accent2"/>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8</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833035"/>
            <a:ext cx="5904656" cy="208672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90000"/>
              </a:lnSpc>
              <a:buFont typeface="Wingdings" pitchFamily="2" charset="2"/>
              <a:buNone/>
            </a:pPr>
            <a:r>
              <a:rPr lang="tr-TR" sz="3600" dirty="0" smtClean="0">
                <a:solidFill>
                  <a:schemeClr val="accent4"/>
                </a:solidFill>
              </a:rPr>
              <a:t>V</a:t>
            </a:r>
            <a:r>
              <a:rPr lang="tr-TR" sz="3600" dirty="0" smtClean="0">
                <a:solidFill>
                  <a:schemeClr val="accent4"/>
                </a:solidFill>
                <a:cs typeface="Times New Roman" pitchFamily="18" charset="0"/>
              </a:rPr>
              <a:t>izyon</a:t>
            </a:r>
            <a:r>
              <a:rPr lang="tr-TR" sz="3600" dirty="0" smtClean="0">
                <a:solidFill>
                  <a:schemeClr val="accent4"/>
                </a:solidFill>
              </a:rPr>
              <a:t>;</a:t>
            </a:r>
            <a:r>
              <a:rPr lang="tr-TR" sz="3600" dirty="0" smtClean="0">
                <a:solidFill>
                  <a:schemeClr val="accent4"/>
                </a:solidFill>
                <a:cs typeface="Times New Roman" pitchFamily="18" charset="0"/>
              </a:rPr>
              <a:t> bir örgütün gelecekte alaca</a:t>
            </a:r>
            <a:r>
              <a:rPr lang="tr-TR" sz="3600" dirty="0" smtClean="0">
                <a:solidFill>
                  <a:schemeClr val="accent4"/>
                </a:solidFill>
              </a:rPr>
              <a:t>ğ</a:t>
            </a:r>
            <a:r>
              <a:rPr lang="tr-TR" sz="3600" dirty="0" smtClean="0">
                <a:solidFill>
                  <a:schemeClr val="accent4"/>
                </a:solidFill>
                <a:cs typeface="Times New Roman" pitchFamily="18" charset="0"/>
              </a:rPr>
              <a:t>ı ‘’ideal’’</a:t>
            </a:r>
            <a:r>
              <a:rPr lang="tr-TR" sz="3600" dirty="0" smtClean="0">
                <a:solidFill>
                  <a:schemeClr val="accent4"/>
                </a:solidFill>
              </a:rPr>
              <a:t> </a:t>
            </a:r>
            <a:r>
              <a:rPr lang="tr-TR" sz="3600" dirty="0" smtClean="0">
                <a:solidFill>
                  <a:schemeClr val="accent4"/>
                </a:solidFill>
                <a:cs typeface="Times New Roman" pitchFamily="18" charset="0"/>
              </a:rPr>
              <a:t>durum olarak da tanımlanabilir</a:t>
            </a:r>
            <a:r>
              <a:rPr lang="tr-TR" sz="3600" dirty="0" smtClean="0">
                <a:solidFill>
                  <a:schemeClr val="accent4"/>
                </a:solidFill>
              </a:rPr>
              <a:t>.</a:t>
            </a:r>
            <a:endParaRPr lang="tr-TR" sz="3600" dirty="0">
              <a:solidFill>
                <a:schemeClr val="accent4"/>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ED344D0-635F-4472-9047-5B6138828334}" type="slidenum">
              <a:rPr lang="tr-TR" smtClean="0"/>
              <a:pPr>
                <a:defRPr/>
              </a:pPr>
              <a:t>9</a:t>
            </a:fld>
            <a:endParaRPr lang="tr-TR"/>
          </a:p>
        </p:txBody>
      </p:sp>
      <p:pic>
        <p:nvPicPr>
          <p:cNvPr id="6" name="Picture 2" descr="http://www.meb.gov.tr/webmaster/mebwebmaster/MEBlogo.jpg"/>
          <p:cNvPicPr>
            <a:picLocks noChangeAspect="1" noChangeArrowheads="1"/>
          </p:cNvPicPr>
          <p:nvPr/>
        </p:nvPicPr>
        <p:blipFill>
          <a:blip r:embed="rId2" cstate="print"/>
          <a:srcRect/>
          <a:stretch>
            <a:fillRect/>
          </a:stretch>
        </p:blipFill>
        <p:spPr bwMode="auto">
          <a:xfrm>
            <a:off x="206488" y="0"/>
            <a:ext cx="1413879" cy="1412950"/>
          </a:xfrm>
          <a:prstGeom prst="rect">
            <a:avLst/>
          </a:prstGeom>
          <a:noFill/>
          <a:ln w="9525">
            <a:noFill/>
            <a:miter lim="800000"/>
            <a:headEnd/>
            <a:tailEnd/>
          </a:ln>
        </p:spPr>
      </p:pic>
      <p:sp>
        <p:nvSpPr>
          <p:cNvPr id="4097" name="Rectangle 1"/>
          <p:cNvSpPr>
            <a:spLocks noChangeArrowheads="1"/>
          </p:cNvSpPr>
          <p:nvPr/>
        </p:nvSpPr>
        <p:spPr bwMode="auto">
          <a:xfrm>
            <a:off x="2843808" y="2722235"/>
            <a:ext cx="5904656"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buFont typeface="Wingdings" pitchFamily="2" charset="2"/>
              <a:buNone/>
            </a:pPr>
            <a:r>
              <a:rPr lang="tr-TR" sz="3600" dirty="0" smtClean="0">
                <a:solidFill>
                  <a:schemeClr val="accent4"/>
                </a:solidFill>
                <a:cs typeface="Times New Roman" pitchFamily="18" charset="0"/>
              </a:rPr>
              <a:t>Vizyon</a:t>
            </a:r>
            <a:r>
              <a:rPr lang="tr-TR" sz="3600" dirty="0" smtClean="0">
                <a:solidFill>
                  <a:schemeClr val="accent4"/>
                </a:solidFill>
              </a:rPr>
              <a:t>;</a:t>
            </a:r>
            <a:r>
              <a:rPr lang="tr-TR" sz="3600" dirty="0" smtClean="0">
                <a:solidFill>
                  <a:schemeClr val="accent4"/>
                </a:solidFill>
                <a:cs typeface="Times New Roman" pitchFamily="18" charset="0"/>
              </a:rPr>
              <a:t> bir örgütün gelece</a:t>
            </a:r>
            <a:r>
              <a:rPr lang="tr-TR" sz="3600" dirty="0" smtClean="0">
                <a:solidFill>
                  <a:schemeClr val="accent4"/>
                </a:solidFill>
              </a:rPr>
              <a:t>ğ</a:t>
            </a:r>
            <a:r>
              <a:rPr lang="tr-TR" sz="3600" dirty="0" smtClean="0">
                <a:solidFill>
                  <a:schemeClr val="accent4"/>
                </a:solidFill>
                <a:cs typeface="Times New Roman" pitchFamily="18" charset="0"/>
              </a:rPr>
              <a:t>e dönük resmidir. </a:t>
            </a:r>
            <a:r>
              <a:rPr lang="tr-TR" sz="3600" dirty="0" smtClean="0">
                <a:solidFill>
                  <a:schemeClr val="accent4"/>
                </a:solidFill>
              </a:rPr>
              <a:t>A</a:t>
            </a:r>
            <a:r>
              <a:rPr lang="tr-TR" sz="3600" dirty="0" smtClean="0">
                <a:solidFill>
                  <a:schemeClr val="accent4"/>
                </a:solidFill>
                <a:cs typeface="Times New Roman" pitchFamily="18" charset="0"/>
              </a:rPr>
              <a:t>rzulanan gelece</a:t>
            </a:r>
            <a:r>
              <a:rPr lang="tr-TR" sz="3600" dirty="0" smtClean="0">
                <a:solidFill>
                  <a:schemeClr val="accent4"/>
                </a:solidFill>
              </a:rPr>
              <a:t>ğ</a:t>
            </a:r>
            <a:r>
              <a:rPr lang="tr-TR" sz="3600" dirty="0" smtClean="0">
                <a:solidFill>
                  <a:schemeClr val="accent4"/>
                </a:solidFill>
                <a:cs typeface="Times New Roman" pitchFamily="18" charset="0"/>
              </a:rPr>
              <a:t>in resmidir.</a:t>
            </a:r>
            <a:r>
              <a:rPr lang="tr-TR" sz="3600" dirty="0" smtClean="0">
                <a:solidFill>
                  <a:schemeClr val="accent4"/>
                </a:solidFill>
              </a:rPr>
              <a:t> </a:t>
            </a:r>
            <a:endParaRPr lang="tr-TR" sz="3600" dirty="0">
              <a:solidFill>
                <a:schemeClr val="accent4"/>
              </a:solidFill>
            </a:endParaRPr>
          </a:p>
        </p:txBody>
      </p:sp>
      <p:sp>
        <p:nvSpPr>
          <p:cNvPr id="7" name="6 Metin kutusu"/>
          <p:cNvSpPr txBox="1"/>
          <p:nvPr/>
        </p:nvSpPr>
        <p:spPr>
          <a:xfrm>
            <a:off x="179512" y="1412776"/>
            <a:ext cx="2304256" cy="5040560"/>
          </a:xfrm>
          <a:prstGeom prst="rect">
            <a:avLst/>
          </a:prstGeom>
          <a:solidFill>
            <a:srgbClr val="C00000"/>
          </a:solidFill>
        </p:spPr>
        <p:txBody>
          <a:bodyPr vert="horz" wrap="square" lIns="91440" tIns="45720" rIns="91440" bIns="45720" rtlCol="0" anchor="ctr" anchorCtr="0">
            <a:noAutofit/>
          </a:bodyPr>
          <a:lstStyle/>
          <a:p>
            <a:pPr lvl="0" algn="ctr"/>
            <a:r>
              <a:rPr lang="tr-TR" sz="2800" dirty="0" smtClean="0"/>
              <a:t>VİZYON NEDİR ?</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2651</TotalTime>
  <Words>1493</Words>
  <Application>Microsoft Office PowerPoint</Application>
  <PresentationFormat>Ekran Gösterisi (4:3)</PresentationFormat>
  <Paragraphs>284</Paragraphs>
  <Slides>54</Slides>
  <Notes>1</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1_Ofis Teması</vt:lpstr>
      <vt:lpstr>VİZYONER LİDERLİK Yaşar Koçak  Daire Başkanı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MEB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ORTAÖĞRETİM GENEL MÜDÜRLÜĞÜ KOORDİNESİNDE YÜRÜTÜLEN MEVZUAT ÇALIŞMALARI</dc:title>
  <dc:creator>Ergul DEMIR</dc:creator>
  <cp:lastModifiedBy>Huseyin UZ</cp:lastModifiedBy>
  <cp:revision>451</cp:revision>
  <dcterms:created xsi:type="dcterms:W3CDTF">2011-12-21T07:03:38Z</dcterms:created>
  <dcterms:modified xsi:type="dcterms:W3CDTF">2018-11-29T08:37:21Z</dcterms:modified>
</cp:coreProperties>
</file>